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4"/>
  </p:notesMasterIdLst>
  <p:sldIdLst>
    <p:sldId id="256" r:id="rId2"/>
    <p:sldId id="1057" r:id="rId3"/>
    <p:sldId id="1058" r:id="rId4"/>
    <p:sldId id="1065" r:id="rId5"/>
    <p:sldId id="1059" r:id="rId6"/>
    <p:sldId id="1060" r:id="rId7"/>
    <p:sldId id="989" r:id="rId8"/>
    <p:sldId id="994" r:id="rId9"/>
    <p:sldId id="990" r:id="rId10"/>
    <p:sldId id="920" r:id="rId11"/>
    <p:sldId id="826" r:id="rId12"/>
    <p:sldId id="993" r:id="rId13"/>
    <p:sldId id="1075" r:id="rId14"/>
    <p:sldId id="1076" r:id="rId15"/>
    <p:sldId id="1077" r:id="rId16"/>
    <p:sldId id="1078" r:id="rId17"/>
    <p:sldId id="1079" r:id="rId18"/>
    <p:sldId id="1080" r:id="rId19"/>
    <p:sldId id="890" r:id="rId20"/>
    <p:sldId id="891" r:id="rId21"/>
    <p:sldId id="1061" r:id="rId22"/>
    <p:sldId id="1062" r:id="rId23"/>
    <p:sldId id="1064" r:id="rId24"/>
    <p:sldId id="998" r:id="rId25"/>
    <p:sldId id="879" r:id="rId26"/>
    <p:sldId id="986" r:id="rId27"/>
    <p:sldId id="881" r:id="rId28"/>
    <p:sldId id="936" r:id="rId29"/>
    <p:sldId id="1081" r:id="rId30"/>
    <p:sldId id="1000" r:id="rId31"/>
    <p:sldId id="1082" r:id="rId32"/>
    <p:sldId id="1083" r:id="rId33"/>
    <p:sldId id="1084" r:id="rId34"/>
    <p:sldId id="1088" r:id="rId35"/>
    <p:sldId id="1085" r:id="rId36"/>
    <p:sldId id="1086" r:id="rId37"/>
    <p:sldId id="1087" r:id="rId38"/>
    <p:sldId id="1089" r:id="rId39"/>
    <p:sldId id="1127" r:id="rId40"/>
    <p:sldId id="1091" r:id="rId41"/>
    <p:sldId id="1092" r:id="rId42"/>
    <p:sldId id="1011" r:id="rId43"/>
    <p:sldId id="1103" r:id="rId44"/>
    <p:sldId id="988" r:id="rId45"/>
    <p:sldId id="1093" r:id="rId46"/>
    <p:sldId id="1133" r:id="rId47"/>
    <p:sldId id="1151" r:id="rId48"/>
    <p:sldId id="1134" r:id="rId49"/>
    <p:sldId id="1152" r:id="rId50"/>
    <p:sldId id="1094" r:id="rId51"/>
    <p:sldId id="1095" r:id="rId52"/>
    <p:sldId id="1096" r:id="rId53"/>
    <p:sldId id="1097" r:id="rId54"/>
    <p:sldId id="1098" r:id="rId55"/>
    <p:sldId id="1099" r:id="rId56"/>
    <p:sldId id="1100" r:id="rId57"/>
    <p:sldId id="1101" r:id="rId58"/>
    <p:sldId id="1102" r:id="rId59"/>
    <p:sldId id="1042" r:id="rId60"/>
    <p:sldId id="1043" r:id="rId61"/>
    <p:sldId id="1044" r:id="rId62"/>
    <p:sldId id="1045" r:id="rId63"/>
    <p:sldId id="1128" r:id="rId64"/>
    <p:sldId id="1115" r:id="rId65"/>
    <p:sldId id="1138" r:id="rId66"/>
    <p:sldId id="1116" r:id="rId67"/>
    <p:sldId id="1117" r:id="rId68"/>
    <p:sldId id="1119" r:id="rId69"/>
    <p:sldId id="1120" r:id="rId70"/>
    <p:sldId id="1125" r:id="rId71"/>
    <p:sldId id="1121" r:id="rId72"/>
    <p:sldId id="1140" r:id="rId73"/>
    <p:sldId id="1141" r:id="rId74"/>
    <p:sldId id="1142" r:id="rId75"/>
    <p:sldId id="1143" r:id="rId76"/>
    <p:sldId id="1139" r:id="rId77"/>
    <p:sldId id="1110" r:id="rId78"/>
    <p:sldId id="1144" r:id="rId79"/>
    <p:sldId id="1145" r:id="rId80"/>
    <p:sldId id="1153" r:id="rId81"/>
    <p:sldId id="1154" r:id="rId82"/>
    <p:sldId id="1157" r:id="rId83"/>
    <p:sldId id="1158" r:id="rId84"/>
    <p:sldId id="1159" r:id="rId85"/>
    <p:sldId id="1156" r:id="rId86"/>
    <p:sldId id="1155" r:id="rId87"/>
    <p:sldId id="1148" r:id="rId88"/>
    <p:sldId id="1149" r:id="rId89"/>
    <p:sldId id="1160" r:id="rId90"/>
    <p:sldId id="1161" r:id="rId91"/>
    <p:sldId id="1162" r:id="rId92"/>
    <p:sldId id="1163" r:id="rId93"/>
    <p:sldId id="1167" r:id="rId94"/>
    <p:sldId id="1165" r:id="rId95"/>
    <p:sldId id="1147" r:id="rId96"/>
    <p:sldId id="1164" r:id="rId97"/>
    <p:sldId id="1166" r:id="rId98"/>
    <p:sldId id="1113" r:id="rId99"/>
    <p:sldId id="1168" r:id="rId100"/>
    <p:sldId id="1169" r:id="rId101"/>
    <p:sldId id="1150" r:id="rId102"/>
    <p:sldId id="1114" r:id="rId103"/>
  </p:sldIdLst>
  <p:sldSz cx="9144000" cy="5715000" type="screen16x1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oris Tunz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D45"/>
    <a:srgbClr val="A4A25A"/>
    <a:srgbClr val="80FF00"/>
    <a:srgbClr val="94FF39"/>
    <a:srgbClr val="161616"/>
    <a:srgbClr val="2E2E2E"/>
    <a:srgbClr val="191516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438" autoAdjust="0"/>
  </p:normalViewPr>
  <p:slideViewPr>
    <p:cSldViewPr snapToGrid="0" snapToObjects="1">
      <p:cViewPr varScale="1">
        <p:scale>
          <a:sx n="70" d="100"/>
          <a:sy n="70" d="100"/>
        </p:scale>
        <p:origin x="12" y="60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3D10-9875-BB4E-907E-3A7D18D8ACC1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0F2CD-2DE1-234C-9DF6-27A269800B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48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3" indent="-28570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5" indent="-228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70" indent="-228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03" indent="-228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8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7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06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4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6B15D12-9648-403E-BCC9-DBD16E317498}" type="slidenum">
              <a:rPr lang="en-US" smtClean="0"/>
              <a:pPr eaLnBrk="1" hangingPunct="1">
                <a:defRPr/>
              </a:pPr>
              <a:t>3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039686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0F2CD-2DE1-234C-9DF6-27A269800B80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30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638" indent="-3000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3325" indent="-239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5925" indent="-239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6938" indent="-239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413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33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853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73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8BB5C7-031F-4767-9F18-20A34C74EED8}" type="slidenum">
              <a:rPr lang="en-US" altLang="nl-NL" sz="1300"/>
              <a:pPr eaLnBrk="1" hangingPunct="1">
                <a:spcBef>
                  <a:spcPct val="0"/>
                </a:spcBef>
              </a:pPr>
              <a:t>40</a:t>
            </a:fld>
            <a:endParaRPr lang="en-US" altLang="nl-NL" sz="13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31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638" indent="-3000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3325" indent="-239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5925" indent="-239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6938" indent="-239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413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133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853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738" indent="-239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8BB5C7-031F-4767-9F18-20A34C74EED8}" type="slidenum">
              <a:rPr lang="en-US" altLang="nl-NL" sz="1300"/>
              <a:pPr eaLnBrk="1" hangingPunct="1">
                <a:spcBef>
                  <a:spcPct val="0"/>
                </a:spcBef>
              </a:pPr>
              <a:t>41</a:t>
            </a:fld>
            <a:endParaRPr lang="en-US" altLang="nl-NL" sz="13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28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579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46766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81249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72508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6" tIns="46039" rIns="92076" bIns="46039" anchor="b"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52C9E4-5544-4237-97B7-139233C61785}" type="slidenum">
              <a:rPr lang="en-US" altLang="nl-NL">
                <a:latin typeface="Times New Roman" pitchFamily="18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52</a:t>
            </a:fld>
            <a:endParaRPr lang="en-US" altLang="nl-NL">
              <a:latin typeface="Times New Roman" pitchFamily="18" charset="0"/>
              <a:cs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0563" y="685800"/>
            <a:ext cx="5484812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640685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5566" y="8686510"/>
            <a:ext cx="2972434" cy="45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6" tIns="46039" rIns="92076" bIns="46039" anchor="b"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D6085C-FF4C-4FEC-9732-0BE7985CE947}" type="slidenum">
              <a:rPr lang="en-US" altLang="nl-NL">
                <a:latin typeface="Times New Roman" charset="0"/>
              </a:rPr>
              <a:pPr algn="r" eaLnBrk="1" hangingPunct="1">
                <a:spcBef>
                  <a:spcPct val="0"/>
                </a:spcBef>
              </a:pPr>
              <a:t>55</a:t>
            </a:fld>
            <a:endParaRPr lang="en-US" altLang="nl-NL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0563" y="685800"/>
            <a:ext cx="5484812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081962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5566" y="8686510"/>
            <a:ext cx="2972434" cy="45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6" tIns="46039" rIns="92076" bIns="46039" anchor="b"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D6085C-FF4C-4FEC-9732-0BE7985CE947}" type="slidenum">
              <a:rPr lang="en-US" altLang="nl-NL">
                <a:latin typeface="Times New Roman" charset="0"/>
              </a:rPr>
              <a:pPr algn="r" eaLnBrk="1" hangingPunct="1">
                <a:spcBef>
                  <a:spcPct val="0"/>
                </a:spcBef>
              </a:pPr>
              <a:t>56</a:t>
            </a:fld>
            <a:endParaRPr lang="en-US" altLang="nl-NL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0563" y="685800"/>
            <a:ext cx="5484812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54011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3" indent="-28570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5" indent="-228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70" indent="-228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03" indent="-228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8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7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06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4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6B15D12-9648-403E-BCC9-DBD16E317498}" type="slidenum">
              <a:rPr lang="en-US" smtClean="0"/>
              <a:pPr eaLnBrk="1" hangingPunct="1">
                <a:defRPr/>
              </a:pPr>
              <a:t>4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238020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3" indent="-28570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5" indent="-228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70" indent="-228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03" indent="-228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8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7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06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4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6B15D12-9648-403E-BCC9-DBD16E317498}" type="slidenum">
              <a:rPr lang="en-US" smtClean="0"/>
              <a:pPr eaLnBrk="1" hangingPunct="1">
                <a:defRPr/>
              </a:pPr>
              <a:t>57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826885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5566" y="8686510"/>
            <a:ext cx="2972434" cy="45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6" tIns="46039" rIns="92076" bIns="46039" anchor="b"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D6085C-FF4C-4FEC-9732-0BE7985CE947}" type="slidenum">
              <a:rPr lang="en-US" altLang="nl-NL">
                <a:latin typeface="Times New Roman" charset="0"/>
              </a:rPr>
              <a:pPr algn="r" eaLnBrk="1" hangingPunct="1">
                <a:spcBef>
                  <a:spcPct val="0"/>
                </a:spcBef>
              </a:pPr>
              <a:t>58</a:t>
            </a:fld>
            <a:endParaRPr lang="en-US" altLang="nl-NL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0563" y="685800"/>
            <a:ext cx="5484812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564314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5566" y="8686510"/>
            <a:ext cx="2972434" cy="45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6" tIns="46039" rIns="92076" bIns="46039" anchor="b"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D6085C-FF4C-4FEC-9732-0BE7985CE947}" type="slidenum">
              <a:rPr lang="en-US" altLang="nl-NL">
                <a:latin typeface="Times New Roman" charset="0"/>
              </a:rPr>
              <a:pPr algn="r" eaLnBrk="1" hangingPunct="1">
                <a:spcBef>
                  <a:spcPct val="0"/>
                </a:spcBef>
              </a:pPr>
              <a:t>68</a:t>
            </a:fld>
            <a:endParaRPr lang="en-US" altLang="nl-NL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0563" y="685800"/>
            <a:ext cx="5484812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872804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5566" y="8686510"/>
            <a:ext cx="2972434" cy="45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6" tIns="46039" rIns="92076" bIns="46039" anchor="b"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D6085C-FF4C-4FEC-9732-0BE7985CE947}" type="slidenum">
              <a:rPr lang="en-US" altLang="nl-NL">
                <a:latin typeface="Times New Roman" charset="0"/>
              </a:rPr>
              <a:pPr algn="r" eaLnBrk="1" hangingPunct="1">
                <a:spcBef>
                  <a:spcPct val="0"/>
                </a:spcBef>
              </a:pPr>
              <a:t>69</a:t>
            </a:fld>
            <a:endParaRPr lang="en-US" altLang="nl-NL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0563" y="685800"/>
            <a:ext cx="5484812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62646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3BA01A8-B518-466A-AD14-ADC5938E9275}" type="slidenum">
              <a:rPr lang="nl-NL">
                <a:solidFill>
                  <a:prstClr val="black"/>
                </a:solidFill>
                <a:latin typeface="Times New Roman" pitchFamily="18" charset="0"/>
              </a:rPr>
              <a:pPr/>
              <a:t>73</a:t>
            </a:fld>
            <a:endParaRPr lang="nl-NL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0037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84032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47915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823095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71640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3113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3" indent="-28570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5" indent="-228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70" indent="-228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03" indent="-228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8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7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06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4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6B15D12-9648-403E-BCC9-DBD16E317498}" type="slidenum">
              <a:rPr lang="en-US" smtClean="0"/>
              <a:pPr eaLnBrk="1" hangingPunct="1">
                <a:defRPr/>
              </a:pPr>
              <a:t>5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697204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54864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82132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3" indent="-28570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5" indent="-228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70" indent="-228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03" indent="-228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8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7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06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4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6B15D12-9648-403E-BCC9-DBD16E317498}" type="slidenum">
              <a:rPr lang="en-US" smtClean="0"/>
              <a:pPr eaLnBrk="1" hangingPunct="1">
                <a:defRPr/>
              </a:pPr>
              <a:t>6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75404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F87F4EE-FEC8-4B53-B7E9-329B884F0D1A}" type="slidenum">
              <a:rPr lang="en-US" altLang="nl-NL" smtClean="0">
                <a:latin typeface="Times New Roman" pitchFamily="18" charset="0"/>
              </a:rPr>
              <a:pPr>
                <a:spcBef>
                  <a:spcPct val="0"/>
                </a:spcBef>
              </a:pPr>
              <a:t>20</a:t>
            </a:fld>
            <a:endParaRPr lang="en-US" altLang="nl-NL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96235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F87F4EE-FEC8-4B53-B7E9-329B884F0D1A}" type="slidenum">
              <a:rPr lang="en-US" altLang="nl-NL" smtClean="0">
                <a:latin typeface="Times New Roman" pitchFamily="18" charset="0"/>
              </a:rPr>
              <a:pPr>
                <a:spcBef>
                  <a:spcPct val="0"/>
                </a:spcBef>
              </a:pPr>
              <a:t>21</a:t>
            </a:fld>
            <a:endParaRPr lang="en-US" altLang="nl-NL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526723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F87F4EE-FEC8-4B53-B7E9-329B884F0D1A}" type="slidenum">
              <a:rPr lang="en-US" altLang="nl-NL" smtClean="0">
                <a:latin typeface="Times New Roman" pitchFamily="18" charset="0"/>
              </a:rPr>
              <a:pPr>
                <a:spcBef>
                  <a:spcPct val="0"/>
                </a:spcBef>
              </a:pPr>
              <a:t>22</a:t>
            </a:fld>
            <a:endParaRPr lang="en-US" altLang="nl-NL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19773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F87F4EE-FEC8-4B53-B7E9-329B884F0D1A}" type="slidenum">
              <a:rPr lang="en-US" altLang="nl-NL" smtClean="0">
                <a:latin typeface="Times New Roman" pitchFamily="18" charset="0"/>
              </a:rPr>
              <a:pPr>
                <a:spcBef>
                  <a:spcPct val="0"/>
                </a:spcBef>
              </a:pPr>
              <a:t>23</a:t>
            </a:fld>
            <a:endParaRPr lang="en-US" altLang="nl-NL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80343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3" indent="-28570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5" indent="-2285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70" indent="-2285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03" indent="-2285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8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72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06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40" indent="-2285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1B72C71-7ED6-46FA-BA12-22740FDF2546}" type="slidenum">
              <a:rPr lang="en-US" smtClean="0"/>
              <a:pPr eaLnBrk="1" hangingPunct="1">
                <a:defRPr/>
              </a:pPr>
              <a:t>24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90725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679221" y="1525968"/>
            <a:ext cx="6159102" cy="1163943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nl-NL" dirty="0"/>
              <a:t>Titelstijl van model bewerken</a:t>
            </a:r>
            <a:br>
              <a:rPr lang="nl-NL" dirty="0"/>
            </a:br>
            <a:r>
              <a:rPr lang="nl-NL" dirty="0"/>
              <a:t>Titelregel 02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679221" y="2590913"/>
            <a:ext cx="6159102" cy="469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779784" y="3758791"/>
            <a:ext cx="1617853" cy="253916"/>
            <a:chOff x="7464058" y="5409681"/>
            <a:chExt cx="1617853" cy="253916"/>
          </a:xfrm>
        </p:grpSpPr>
        <p:sp>
          <p:nvSpPr>
            <p:cNvPr id="14" name="Tekstvak 13"/>
            <p:cNvSpPr txBox="1"/>
            <p:nvPr userDrawn="1"/>
          </p:nvSpPr>
          <p:spPr>
            <a:xfrm>
              <a:off x="7578140" y="5409681"/>
              <a:ext cx="15037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dirty="0" err="1">
                  <a:solidFill>
                    <a:schemeClr val="bg1"/>
                  </a:solidFill>
                </a:rPr>
                <a:t>twitter.com</a:t>
              </a:r>
              <a:r>
                <a:rPr lang="nl-NL" sz="1050" dirty="0">
                  <a:solidFill>
                    <a:schemeClr val="bg1"/>
                  </a:solidFill>
                </a:rPr>
                <a:t>/</a:t>
              </a:r>
              <a:r>
                <a:rPr lang="nl-NL" sz="1050" dirty="0" err="1">
                  <a:solidFill>
                    <a:schemeClr val="bg1"/>
                  </a:solidFill>
                </a:rPr>
                <a:t>janrotmans</a:t>
              </a:r>
              <a:endParaRPr lang="nl-NL" sz="1050" dirty="0">
                <a:solidFill>
                  <a:schemeClr val="bg1"/>
                </a:solidFill>
              </a:endParaRPr>
            </a:p>
          </p:txBody>
        </p:sp>
        <p:pic>
          <p:nvPicPr>
            <p:cNvPr id="15" name="Afbeelding 14" descr="twitter-icon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058" y="5477168"/>
              <a:ext cx="168543" cy="168543"/>
            </a:xfrm>
            <a:prstGeom prst="rect">
              <a:avLst/>
            </a:prstGeom>
          </p:spPr>
        </p:pic>
      </p:grpSp>
      <p:pic>
        <p:nvPicPr>
          <p:cNvPr id="22" name="Afbeelding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8230" y="1754795"/>
            <a:ext cx="45719" cy="2240231"/>
          </a:xfrm>
          <a:prstGeom prst="rect">
            <a:avLst/>
          </a:prstGeom>
        </p:spPr>
      </p:pic>
      <p:pic>
        <p:nvPicPr>
          <p:cNvPr id="4" name="Afbeelding 3" descr="Jan-Rotmans-logo-webs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0" y="2576633"/>
            <a:ext cx="2101544" cy="56438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3406" y="3005857"/>
            <a:ext cx="1559017" cy="12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dig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idx="10" hasCustomPrompt="1"/>
          </p:nvPr>
        </p:nvSpPr>
        <p:spPr>
          <a:xfrm>
            <a:off x="0" y="5962"/>
            <a:ext cx="9144000" cy="57090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1_Volledig Beeld + Titel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613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125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698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7392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97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84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347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99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1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859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86F4-793A-A84F-8FF9-AD708B492203}" type="datetimeFigureOut">
              <a:rPr lang="nl-NL" smtClean="0"/>
              <a:t>7-3-2018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EE6B-1586-A244-AC4E-732DB17E07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51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dig Beeld + Titel + Bronver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0" y="5962"/>
            <a:ext cx="9144000" cy="57090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214644" y="4477794"/>
            <a:ext cx="6159102" cy="680986"/>
          </a:xfrm>
          <a:solidFill>
            <a:srgbClr val="161616"/>
          </a:solidFill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6" name="Subtitel 2"/>
          <p:cNvSpPr>
            <a:spLocks noGrp="1"/>
          </p:cNvSpPr>
          <p:nvPr>
            <p:ph type="subTitle" idx="1"/>
          </p:nvPr>
        </p:nvSpPr>
        <p:spPr>
          <a:xfrm>
            <a:off x="214644" y="5164742"/>
            <a:ext cx="2820189" cy="290893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>
              <a:buNone/>
              <a:defRPr sz="1100" b="0" i="0">
                <a:solidFill>
                  <a:srgbClr val="16161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535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dig Bee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/>
          <p:cNvSpPr>
            <a:spLocks noGrp="1"/>
          </p:cNvSpPr>
          <p:nvPr>
            <p:ph type="pic" idx="10" hasCustomPrompt="1"/>
          </p:nvPr>
        </p:nvSpPr>
        <p:spPr>
          <a:xfrm>
            <a:off x="0" y="5962"/>
            <a:ext cx="9144000" cy="57090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1_Volledig Beeld + Titel</a:t>
            </a:r>
            <a:endParaRPr lang="nl-NL" dirty="0"/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214644" y="4774649"/>
            <a:ext cx="6159102" cy="680986"/>
          </a:xfrm>
          <a:solidFill>
            <a:srgbClr val="161616"/>
          </a:solidFill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519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61616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064786F4-793A-A84F-8FF9-AD708B492203}" type="datetimeFigureOut">
              <a:rPr lang="nl-NL" smtClean="0"/>
              <a:pPr/>
              <a:t>7-3-2018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1E01EE6B-1586-A244-AC4E-732DB17E075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64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A7CF3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anzen.nl/aandelen/E.ON/grafiek?exchange=EN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2679220" y="1525968"/>
            <a:ext cx="6464780" cy="1163943"/>
          </a:xfrm>
        </p:spPr>
        <p:txBody>
          <a:bodyPr>
            <a:normAutofit fontScale="90000"/>
          </a:bodyPr>
          <a:lstStyle/>
          <a:p>
            <a:r>
              <a:rPr lang="nl-NL" dirty="0"/>
              <a:t>Energie Transitie: </a:t>
            </a:r>
            <a:br>
              <a:rPr lang="nl-NL" dirty="0"/>
            </a:br>
            <a:r>
              <a:rPr lang="nl-NL" dirty="0"/>
              <a:t>wat betekent dat voor Hilvarenbeek? </a:t>
            </a:r>
          </a:p>
        </p:txBody>
      </p:sp>
      <p:sp>
        <p:nvSpPr>
          <p:cNvPr id="8" name="Subtitel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Hilvarenbeek, 07 Maart 2018</a:t>
            </a:r>
          </a:p>
        </p:txBody>
      </p:sp>
    </p:spTree>
    <p:extLst>
      <p:ext uri="{BB962C8B-B14F-4D97-AF65-F5344CB8AC3E}">
        <p14:creationId xmlns:p14="http://schemas.microsoft.com/office/powerpoint/2010/main" val="46742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63" y="1234068"/>
            <a:ext cx="7874000" cy="4480931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  <a:tabLst>
                <a:tab pos="1485900" algn="l"/>
              </a:tabLst>
            </a:pPr>
            <a:r>
              <a:rPr lang="nl-NL" altLang="nl-NL" sz="2100" dirty="0"/>
              <a:t>	</a:t>
            </a:r>
            <a:r>
              <a:rPr lang="nl-NL" altLang="nl-NL" sz="2100" dirty="0">
                <a:latin typeface="Calibri" pitchFamily="34" charset="0"/>
              </a:rPr>
              <a:t>regime: 	dominante structuur, cultuur en werkwijzen  </a:t>
            </a:r>
          </a:p>
          <a:p>
            <a:pPr eaLnBrk="1" hangingPunct="1">
              <a:buFontTx/>
              <a:buNone/>
              <a:tabLst>
                <a:tab pos="1485900" algn="l"/>
              </a:tabLst>
            </a:pPr>
            <a:r>
              <a:rPr lang="nl-NL" altLang="nl-NL" sz="2100" dirty="0">
                <a:latin typeface="Calibri" pitchFamily="34" charset="0"/>
              </a:rPr>
              <a:t>		met macht en gevestigde belangen</a:t>
            </a:r>
          </a:p>
          <a:p>
            <a:pPr eaLnBrk="1" hangingPunct="1">
              <a:tabLst>
                <a:tab pos="1485900" algn="l"/>
              </a:tabLst>
            </a:pPr>
            <a:endParaRPr lang="nl-NL" altLang="nl-NL" dirty="0">
              <a:latin typeface="Calibri" pitchFamily="34" charset="0"/>
            </a:endParaRPr>
          </a:p>
          <a:p>
            <a:pPr eaLnBrk="1" hangingPunct="1">
              <a:buFontTx/>
              <a:buNone/>
              <a:tabLst>
                <a:tab pos="1485900" algn="l"/>
              </a:tabLst>
            </a:pPr>
            <a:r>
              <a:rPr lang="nl-NL" altLang="nl-NL" sz="2100" dirty="0">
                <a:latin typeface="Calibri" pitchFamily="34" charset="0"/>
              </a:rPr>
              <a:t>	niche:	opkomende, afwijkende structuur, cultuur en </a:t>
            </a:r>
          </a:p>
          <a:p>
            <a:pPr eaLnBrk="1" hangingPunct="1">
              <a:buFontTx/>
              <a:buNone/>
              <a:tabLst>
                <a:tab pos="1485900" algn="l"/>
              </a:tabLst>
            </a:pPr>
            <a:r>
              <a:rPr lang="nl-NL" altLang="nl-NL" sz="2100" dirty="0">
                <a:latin typeface="Calibri" pitchFamily="34" charset="0"/>
              </a:rPr>
              <a:t>		werkwijzen op klein schaalniveau </a:t>
            </a:r>
          </a:p>
          <a:p>
            <a:pPr eaLnBrk="1" hangingPunct="1">
              <a:tabLst>
                <a:tab pos="1485900" algn="l"/>
              </a:tabLst>
            </a:pPr>
            <a:endParaRPr lang="nl-NL" altLang="nl-NL" sz="1000" dirty="0">
              <a:latin typeface="Calibri" pitchFamily="34" charset="0"/>
            </a:endParaRPr>
          </a:p>
          <a:p>
            <a:pPr eaLnBrk="1" hangingPunct="1">
              <a:tabLst>
                <a:tab pos="1485900" algn="l"/>
              </a:tabLst>
            </a:pPr>
            <a:endParaRPr lang="nl-NL" altLang="nl-NL" sz="1600" dirty="0">
              <a:latin typeface="Calibri" pitchFamily="34" charset="0"/>
            </a:endParaRPr>
          </a:p>
          <a:p>
            <a:pPr eaLnBrk="1" hangingPunct="1">
              <a:buFontTx/>
              <a:buNone/>
              <a:tabLst>
                <a:tab pos="1485900" algn="l"/>
              </a:tabLst>
            </a:pPr>
            <a:r>
              <a:rPr lang="nl-NL" altLang="nl-NL" sz="2100" dirty="0">
                <a:latin typeface="Calibri" pitchFamily="34" charset="0"/>
              </a:rPr>
              <a:t>	niche wil macht ontwikkelen en het bestaande regime </a:t>
            </a:r>
          </a:p>
          <a:p>
            <a:pPr eaLnBrk="1" hangingPunct="1">
              <a:buFontTx/>
              <a:buNone/>
              <a:tabLst>
                <a:tab pos="1485900" algn="l"/>
              </a:tabLst>
            </a:pPr>
            <a:r>
              <a:rPr lang="nl-NL" altLang="nl-NL" sz="2100" dirty="0">
                <a:latin typeface="Calibri" pitchFamily="34" charset="0"/>
              </a:rPr>
              <a:t>	overnemen; regime beschermt zich daartegen door de</a:t>
            </a:r>
          </a:p>
          <a:p>
            <a:pPr eaLnBrk="1" hangingPunct="1">
              <a:buFontTx/>
              <a:buNone/>
              <a:tabLst>
                <a:tab pos="1485900" algn="l"/>
              </a:tabLst>
            </a:pPr>
            <a:r>
              <a:rPr lang="nl-NL" altLang="nl-NL" sz="2100" dirty="0">
                <a:latin typeface="Calibri" pitchFamily="34" charset="0"/>
              </a:rPr>
              <a:t>	niche onschadelijk te maken of op te nemen</a:t>
            </a:r>
          </a:p>
          <a:p>
            <a:pPr eaLnBrk="1" hangingPunct="1">
              <a:buFontTx/>
              <a:buNone/>
              <a:tabLst>
                <a:tab pos="1485900" algn="l"/>
              </a:tabLst>
            </a:pPr>
            <a:endParaRPr lang="nl-NL" altLang="nl-NL" sz="1800" dirty="0">
              <a:latin typeface="Calibri" pitchFamily="34" charset="0"/>
            </a:endParaRPr>
          </a:p>
          <a:p>
            <a:pPr eaLnBrk="1" hangingPunct="1">
              <a:tabLst>
                <a:tab pos="1485900" algn="l"/>
              </a:tabLst>
            </a:pPr>
            <a:endParaRPr lang="nl-NL" altLang="nl-NL" sz="900" dirty="0">
              <a:latin typeface="Calibri" pitchFamily="34" charset="0"/>
            </a:endParaRPr>
          </a:p>
          <a:p>
            <a:pPr algn="ctr" eaLnBrk="1" hangingPunct="1">
              <a:buFontTx/>
              <a:buNone/>
              <a:tabLst>
                <a:tab pos="1485900" algn="l"/>
              </a:tabLst>
            </a:pPr>
            <a:r>
              <a:rPr lang="nl-NL" altLang="nl-NL" sz="2100" dirty="0">
                <a:latin typeface="Calibri" pitchFamily="34" charset="0"/>
              </a:rPr>
              <a:t>transitie   =  regime-wisseling	=  machtswisseling</a:t>
            </a:r>
          </a:p>
          <a:p>
            <a:pPr eaLnBrk="1" hangingPunct="1">
              <a:tabLst>
                <a:tab pos="1485900" algn="l"/>
              </a:tabLst>
            </a:pPr>
            <a:endParaRPr lang="en-US" altLang="nl-NL" sz="2100" dirty="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" y="238126"/>
            <a:ext cx="9191625" cy="65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defTabSz="912813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" y="118946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solidFill>
                  <a:srgbClr val="A7CF38"/>
                </a:solidFill>
              </a:rPr>
              <a:t>Transitie  =  </a:t>
            </a:r>
            <a:r>
              <a:rPr lang="nl-NL" sz="4400" b="1" dirty="0" err="1">
                <a:solidFill>
                  <a:srgbClr val="A7CF38"/>
                </a:solidFill>
              </a:rPr>
              <a:t>Machtswissseling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32704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30628" y="2217680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6000" b="1" dirty="0">
                <a:solidFill>
                  <a:schemeClr val="bg1"/>
                </a:solidFill>
              </a:rPr>
              <a:t>het moet en kan veel sneller </a:t>
            </a:r>
            <a:r>
              <a:rPr lang="nl-NL" sz="4400" b="1" dirty="0"/>
              <a:t/>
            </a:r>
            <a:br>
              <a:rPr lang="nl-NL" sz="4400" b="1" dirty="0"/>
            </a:b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12105289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30628" y="2217680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5400" b="1" dirty="0">
                <a:solidFill>
                  <a:schemeClr val="bg1"/>
                </a:solidFill>
              </a:rPr>
              <a:t>we hebben nog 20 jaar om de </a:t>
            </a:r>
            <a:br>
              <a:rPr lang="nl-NL" sz="5400" b="1" dirty="0">
                <a:solidFill>
                  <a:schemeClr val="bg1"/>
                </a:solidFill>
              </a:rPr>
            </a:br>
            <a:r>
              <a:rPr lang="nl-NL" sz="5400" b="1" dirty="0">
                <a:solidFill>
                  <a:schemeClr val="bg1"/>
                </a:solidFill>
              </a:rPr>
              <a:t>energietransitie te realiseren </a:t>
            </a:r>
            <a:r>
              <a:rPr lang="nl-NL" sz="4400" b="1" dirty="0"/>
              <a:t/>
            </a:r>
            <a:br>
              <a:rPr lang="nl-NL" sz="4400" b="1" dirty="0"/>
            </a:b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39877410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0"/>
            <a:ext cx="925195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/>
              <a:t>	</a:t>
            </a:r>
            <a:r>
              <a:rPr lang="nl-NL" sz="2400" dirty="0">
                <a:solidFill>
                  <a:srgbClr val="00B050"/>
                </a:solidFill>
              </a:rPr>
              <a:t>  </a:t>
            </a:r>
            <a:r>
              <a:rPr lang="nl-NL" sz="4000" b="1" dirty="0">
                <a:solidFill>
                  <a:srgbClr val="00B050"/>
                </a:solidFill>
                <a:latin typeface="Calibri" pitchFamily="34" charset="0"/>
              </a:rPr>
              <a:t>  </a:t>
            </a:r>
            <a:endParaRPr lang="nl-NL" sz="2400" b="1" dirty="0">
              <a:solidFill>
                <a:srgbClr val="00B050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2400" b="1" dirty="0">
              <a:solidFill>
                <a:srgbClr val="00B050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800" b="1" dirty="0">
                <a:solidFill>
                  <a:srgbClr val="A8CD45"/>
                </a:solidFill>
                <a:latin typeface="Calibri" pitchFamily="34" charset="0"/>
              </a:rPr>
              <a:t>	</a:t>
            </a:r>
            <a:r>
              <a:rPr lang="nl-NL" sz="4800" b="1" dirty="0">
                <a:solidFill>
                  <a:schemeClr val="bg1"/>
                </a:solidFill>
                <a:latin typeface="Calibri" pitchFamily="34" charset="0"/>
              </a:rPr>
              <a:t>Iedereen zei dat het onmogelijk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800" b="1" dirty="0">
                <a:solidFill>
                  <a:schemeClr val="bg1"/>
                </a:solidFill>
                <a:latin typeface="Calibri" pitchFamily="34" charset="0"/>
              </a:rPr>
              <a:t>	was, totdat er iemand langs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800" b="1" dirty="0">
                <a:solidFill>
                  <a:schemeClr val="bg1"/>
                </a:solidFill>
                <a:latin typeface="Calibri" pitchFamily="34" charset="0"/>
              </a:rPr>
              <a:t>kwam die dat niet wist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400" dirty="0">
                <a:latin typeface="Calibri" pitchFamily="34" charset="0"/>
              </a:rPr>
              <a:t>	  				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/>
              <a:t>	</a:t>
            </a:r>
            <a:endParaRPr lang="en-US" sz="2000" dirty="0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179388" y="337344"/>
            <a:ext cx="8686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4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179388" y="1477699"/>
            <a:ext cx="8964612" cy="399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FontTx/>
              <a:buNone/>
            </a:pPr>
            <a:endParaRPr lang="en-US" altLang="nl-NL" sz="1200"/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nl-NL" altLang="nl-NL" sz="1800"/>
              <a:t> 	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FontTx/>
              <a:buNone/>
            </a:pPr>
            <a:endParaRPr lang="nl-NL" altLang="nl-NL" sz="1800" i="1"/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FontTx/>
              <a:buNone/>
            </a:pPr>
            <a:endParaRPr lang="nl-NL" altLang="nl-NL" sz="1200" i="1"/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9144000" cy="119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A8CD45"/>
                </a:solidFill>
                <a:latin typeface="Calibri" pitchFamily="34" charset="0"/>
              </a:rPr>
              <a:t>Machts</a:t>
            </a:r>
            <a:r>
              <a:rPr lang="en-US" sz="4400" b="1" dirty="0">
                <a:solidFill>
                  <a:srgbClr val="A8CD45"/>
                </a:solidFill>
                <a:latin typeface="Calibri" pitchFamily="34" charset="0"/>
              </a:rPr>
              <a:t> </a:t>
            </a:r>
            <a:r>
              <a:rPr lang="en-US" sz="4400" b="1" dirty="0" err="1">
                <a:solidFill>
                  <a:srgbClr val="A8CD45"/>
                </a:solidFill>
                <a:latin typeface="Calibri" pitchFamily="34" charset="0"/>
              </a:rPr>
              <a:t>Middelen</a:t>
            </a:r>
            <a:r>
              <a:rPr lang="en-US" sz="4400" b="1" dirty="0">
                <a:solidFill>
                  <a:srgbClr val="A8CD45"/>
                </a:solidFill>
                <a:latin typeface="Calibri" pitchFamily="34" charset="0"/>
              </a:rPr>
              <a:t> Regime</a:t>
            </a:r>
          </a:p>
        </p:txBody>
      </p:sp>
      <p:sp>
        <p:nvSpPr>
          <p:cNvPr id="11268" name="Rechthoek 9"/>
          <p:cNvSpPr>
            <a:spLocks noChangeArrowheads="1"/>
          </p:cNvSpPr>
          <p:nvPr/>
        </p:nvSpPr>
        <p:spPr bwMode="auto">
          <a:xfrm>
            <a:off x="0" y="1428750"/>
            <a:ext cx="9144000" cy="183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nl-NL" altLang="nl-NL" sz="180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nl-NL" altLang="nl-NL" sz="180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nl-NL" altLang="nl-NL" sz="180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nl-NL" altLang="nl-NL" sz="180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nl-NL" altLang="nl-NL" sz="180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nl-NL" altLang="nl-NL" sz="180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nl-NL" altLang="nl-NL" sz="1800"/>
              <a:t>	</a:t>
            </a:r>
          </a:p>
        </p:txBody>
      </p:sp>
      <p:sp>
        <p:nvSpPr>
          <p:cNvPr id="11269" name="Rechthoek 10"/>
          <p:cNvSpPr>
            <a:spLocks noChangeArrowheads="1"/>
          </p:cNvSpPr>
          <p:nvPr/>
        </p:nvSpPr>
        <p:spPr bwMode="auto">
          <a:xfrm>
            <a:off x="900114" y="1193271"/>
            <a:ext cx="824388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4859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tabLst>
                <a:tab pos="14859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4859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85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0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wetten en regels</a:t>
            </a:r>
            <a:r>
              <a:rPr lang="nl-NL" altLang="nl-NL" sz="2400" dirty="0">
                <a:solidFill>
                  <a:schemeClr val="bg1"/>
                </a:solidFill>
                <a:latin typeface="Calibri" pitchFamily="34" charset="0"/>
              </a:rPr>
              <a:t>:	alle wegwijzers richting fossiele energie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financiën:</a:t>
            </a:r>
            <a:r>
              <a:rPr lang="nl-NL" altLang="nl-NL" sz="2400" dirty="0">
                <a:solidFill>
                  <a:schemeClr val="bg1"/>
                </a:solidFill>
                <a:latin typeface="Calibri" pitchFamily="34" charset="0"/>
              </a:rPr>
              <a:t> 			1000 miljard $ per jaar subsidie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lobby:				</a:t>
            </a:r>
            <a:r>
              <a:rPr lang="nl-NL" altLang="nl-NL" sz="2400" dirty="0">
                <a:solidFill>
                  <a:schemeClr val="bg1"/>
                </a:solidFill>
                <a:latin typeface="Calibri" pitchFamily="34" charset="0"/>
              </a:rPr>
              <a:t>duizenden lobbyisten in Brussel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				</a:t>
            </a:r>
            <a:r>
              <a:rPr lang="nl-NL" altLang="nl-NL" sz="2400" dirty="0">
                <a:solidFill>
                  <a:schemeClr val="bg1"/>
                </a:solidFill>
                <a:latin typeface="Calibri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framing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:				</a:t>
            </a:r>
            <a:r>
              <a:rPr lang="nl-NL" altLang="nl-NL" sz="2400" dirty="0">
                <a:solidFill>
                  <a:schemeClr val="bg1"/>
                </a:solidFill>
                <a:latin typeface="Calibri" pitchFamily="34" charset="0"/>
              </a:rPr>
              <a:t>windmolens draaien op subsidie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dirty="0"/>
          </a:p>
        </p:txBody>
      </p:sp>
    </p:spTree>
    <p:extLst>
      <p:ext uri="{BB962C8B-B14F-4D97-AF65-F5344CB8AC3E}">
        <p14:creationId xmlns:p14="http://schemas.microsoft.com/office/powerpoint/2010/main" val="3282870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73517" y="3180000"/>
            <a:ext cx="285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FFFF"/>
                </a:solidFill>
                <a:latin typeface="Calibri Light"/>
                <a:cs typeface="Calibri Light"/>
              </a:rPr>
              <a:t>Hengelo, 25 Augustus 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211918"/>
            <a:ext cx="8943995" cy="5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471884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9863" y="211918"/>
            <a:ext cx="8447314" cy="53380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400" b="1" dirty="0">
                <a:solidFill>
                  <a:schemeClr val="bg1"/>
                </a:solidFill>
              </a:rPr>
              <a:t> MONDIALE ENERGIETRANSITIE</a:t>
            </a:r>
          </a:p>
        </p:txBody>
      </p:sp>
    </p:spTree>
    <p:extLst>
      <p:ext uri="{BB962C8B-B14F-4D97-AF65-F5344CB8AC3E}">
        <p14:creationId xmlns:p14="http://schemas.microsoft.com/office/powerpoint/2010/main" val="239801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4834" y="-127294"/>
            <a:ext cx="9144000" cy="1535940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Mondiale Investeringen Duurzame Energie</a:t>
            </a:r>
          </a:p>
        </p:txBody>
      </p:sp>
      <p:pic>
        <p:nvPicPr>
          <p:cNvPr id="7" name="Afbeelding 6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xmlns="" id="{01194551-5A03-4D27-8D06-DC5732E31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560"/>
            <a:ext cx="9144000" cy="439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1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" y="1647644"/>
            <a:ext cx="9144000" cy="406735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in 2017 300 miljard geïnvesteerd in duurzame energie</a:t>
            </a:r>
          </a:p>
          <a:p>
            <a:pPr marL="0" indent="0">
              <a:lnSpc>
                <a:spcPct val="120000"/>
              </a:lnSpc>
              <a:buNone/>
            </a:pPr>
            <a:endParaRPr lang="nl-NL" sz="30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2.5 x duurzame energie capaciteit geplaatst dan fossiel  </a:t>
            </a:r>
          </a:p>
          <a:p>
            <a:pPr marL="0" indent="0">
              <a:lnSpc>
                <a:spcPct val="120000"/>
              </a:lnSpc>
              <a:buNone/>
            </a:pPr>
            <a:endParaRPr lang="nl-NL" sz="30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150 landen voeren actief ondersteuningsbeleid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/>
              <a:t> 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35940"/>
          </a:xfrm>
        </p:spPr>
        <p:txBody>
          <a:bodyPr>
            <a:normAutofit/>
          </a:bodyPr>
          <a:lstStyle/>
          <a:p>
            <a:pPr algn="ctr"/>
            <a:r>
              <a:rPr lang="nl-NL" sz="4400" b="1" dirty="0"/>
              <a:t>Mondiaal</a:t>
            </a:r>
          </a:p>
        </p:txBody>
      </p:sp>
    </p:spTree>
    <p:extLst>
      <p:ext uri="{BB962C8B-B14F-4D97-AF65-F5344CB8AC3E}">
        <p14:creationId xmlns:p14="http://schemas.microsoft.com/office/powerpoint/2010/main" val="1282609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409303" y="1647644"/>
            <a:ext cx="8734697" cy="406735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in 2017 100 miljard geïnvesteerd in duurzame energie</a:t>
            </a:r>
          </a:p>
          <a:p>
            <a:pPr marL="0" indent="0">
              <a:lnSpc>
                <a:spcPct val="120000"/>
              </a:lnSpc>
              <a:buNone/>
            </a:pPr>
            <a:endParaRPr lang="nl-NL" sz="30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mondiale leider op gebied van zonne- en windenergie  </a:t>
            </a:r>
          </a:p>
          <a:p>
            <a:pPr marL="0" indent="0">
              <a:lnSpc>
                <a:spcPct val="120000"/>
              </a:lnSpc>
              <a:buNone/>
            </a:pPr>
            <a:endParaRPr lang="nl-NL" sz="30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lokale protesten tegen luchtvervuiling drijvende kracht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/>
              <a:t> 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35940"/>
          </a:xfrm>
        </p:spPr>
        <p:txBody>
          <a:bodyPr>
            <a:normAutofit/>
          </a:bodyPr>
          <a:lstStyle/>
          <a:p>
            <a:pPr algn="ctr"/>
            <a:r>
              <a:rPr lang="nl-NL" sz="4400" b="1" dirty="0"/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321293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557349" y="1647644"/>
            <a:ext cx="8586651" cy="406735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30 miljard in zonne-energie geïnvesteerd sinds </a:t>
            </a:r>
            <a:r>
              <a:rPr lang="nl-NL" sz="3000" dirty="0" err="1"/>
              <a:t>Trump</a:t>
            </a:r>
            <a:r>
              <a:rPr lang="nl-NL" sz="30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nl-NL" sz="30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meer in windenergie geïnvesteerd dan in schaliegas  </a:t>
            </a:r>
          </a:p>
          <a:p>
            <a:pPr marL="0" indent="0">
              <a:lnSpc>
                <a:spcPct val="120000"/>
              </a:lnSpc>
              <a:buNone/>
            </a:pPr>
            <a:endParaRPr lang="nl-NL" sz="3000" dirty="0"/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staten en steden gaan veel sneller dan federale niveau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/>
              <a:t> 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35940"/>
          </a:xfrm>
        </p:spPr>
        <p:txBody>
          <a:bodyPr>
            <a:normAutofit/>
          </a:bodyPr>
          <a:lstStyle/>
          <a:p>
            <a:pPr algn="ctr"/>
            <a:r>
              <a:rPr lang="nl-NL" sz="4400" b="1" dirty="0"/>
              <a:t>Verenigde Staten</a:t>
            </a:r>
          </a:p>
        </p:txBody>
      </p:sp>
    </p:spTree>
    <p:extLst>
      <p:ext uri="{BB962C8B-B14F-4D97-AF65-F5344CB8AC3E}">
        <p14:creationId xmlns:p14="http://schemas.microsoft.com/office/powerpoint/2010/main" val="4237807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50826" y="1071563"/>
            <a:ext cx="8893175" cy="440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>
                <a:solidFill>
                  <a:schemeClr val="bg1"/>
                </a:solidFill>
              </a:rPr>
              <a:t>					</a:t>
            </a:r>
            <a:r>
              <a:rPr lang="nl-NL" sz="3200" dirty="0">
                <a:solidFill>
                  <a:schemeClr val="bg1"/>
                </a:solidFill>
                <a:latin typeface="Calibri" pitchFamily="34" charset="0"/>
              </a:rPr>
              <a:t>nieuwe economie is ‘</a:t>
            </a:r>
            <a:r>
              <a:rPr lang="nl-NL" sz="3200" dirty="0" err="1">
                <a:solidFill>
                  <a:schemeClr val="bg1"/>
                </a:solidFill>
                <a:latin typeface="Calibri" pitchFamily="34" charset="0"/>
              </a:rPr>
              <a:t>booming</a:t>
            </a:r>
            <a:r>
              <a:rPr lang="nl-NL" sz="3200" dirty="0">
                <a:solidFill>
                  <a:schemeClr val="bg1"/>
                </a:solidFill>
                <a:latin typeface="Calibri" pitchFamily="34" charset="0"/>
              </a:rPr>
              <a:t>’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1600" dirty="0">
                <a:solidFill>
                  <a:schemeClr val="bg1"/>
                </a:solidFill>
                <a:latin typeface="Calibri" pitchFamily="34" charset="0"/>
              </a:rPr>
              <a:t>	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1600" dirty="0">
                <a:solidFill>
                  <a:schemeClr val="bg1"/>
                </a:solidFill>
                <a:latin typeface="Calibri" pitchFamily="34" charset="0"/>
              </a:rPr>
              <a:t>				</a:t>
            </a:r>
            <a:r>
              <a:rPr lang="nl-NL" sz="2400" dirty="0">
                <a:solidFill>
                  <a:schemeClr val="bg1"/>
                </a:solidFill>
                <a:latin typeface="Calibri" pitchFamily="34" charset="0"/>
              </a:rPr>
              <a:t>in potentie 25 miljoen Europeanen betrokken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>
                <a:solidFill>
                  <a:schemeClr val="bg1"/>
                </a:solidFill>
                <a:latin typeface="Calibri" pitchFamily="34" charset="0"/>
              </a:rPr>
              <a:t>				in 2018:	 4-6%    van totale werkgelegenheid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>
                <a:solidFill>
                  <a:schemeClr val="bg1"/>
                </a:solidFill>
                <a:latin typeface="Calibri" pitchFamily="34" charset="0"/>
              </a:rPr>
              <a:t>				in 2020:	 5-10%  van totale werkgelegenheid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>
                <a:solidFill>
                  <a:schemeClr val="bg1"/>
                </a:solidFill>
                <a:latin typeface="Calibri" pitchFamily="34" charset="0"/>
              </a:rPr>
              <a:t>				in 2030:	25-50% van totale werkgelegenheid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1600" dirty="0">
                <a:solidFill>
                  <a:schemeClr val="bg1"/>
                </a:solidFill>
                <a:latin typeface="Calibri" pitchFamily="34" charset="0"/>
              </a:rPr>
              <a:t>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1600" dirty="0">
                <a:solidFill>
                  <a:schemeClr val="bg1"/>
                </a:solidFill>
                <a:latin typeface="Calibri" pitchFamily="34" charset="0"/>
              </a:rPr>
              <a:t>		            </a:t>
            </a: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Duitsland &amp; Denemarken absolute koplopers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000" dirty="0">
                <a:solidFill>
                  <a:schemeClr val="bg1"/>
                </a:solidFill>
                <a:latin typeface="Calibri" pitchFamily="34" charset="0"/>
              </a:rPr>
              <a:t>		</a:t>
            </a: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			</a:t>
            </a:r>
            <a:r>
              <a:rPr lang="nl-NL" sz="24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2400" dirty="0"/>
          </a:p>
          <a:p>
            <a:pPr>
              <a:lnSpc>
                <a:spcPct val="90000"/>
              </a:lnSpc>
              <a:defRPr/>
            </a:pPr>
            <a:endParaRPr lang="nl-NL" sz="1200" dirty="0"/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	</a:t>
            </a:r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1600" dirty="0"/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2400" dirty="0"/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2400" dirty="0"/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					</a:t>
            </a:r>
            <a:endParaRPr lang="en-US" sz="2000" dirty="0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337344"/>
            <a:ext cx="9144000" cy="7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A8CD45"/>
                </a:solidFill>
                <a:latin typeface="Calibri" pitchFamily="34" charset="0"/>
              </a:rPr>
              <a:t>Europa</a:t>
            </a:r>
          </a:p>
        </p:txBody>
      </p:sp>
    </p:spTree>
    <p:extLst>
      <p:ext uri="{BB962C8B-B14F-4D97-AF65-F5344CB8AC3E}">
        <p14:creationId xmlns:p14="http://schemas.microsoft.com/office/powerpoint/2010/main" val="3832660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3" name="Rectangle 2"/>
          <p:cNvSpPr/>
          <p:nvPr/>
        </p:nvSpPr>
        <p:spPr>
          <a:xfrm>
            <a:off x="200005" y="0"/>
            <a:ext cx="8740239" cy="5715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ENERGIETRANSITIE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</a:rPr>
              <a:t>OP KANTELPUNT</a:t>
            </a:r>
          </a:p>
        </p:txBody>
      </p:sp>
    </p:spTree>
    <p:extLst>
      <p:ext uri="{BB962C8B-B14F-4D97-AF65-F5344CB8AC3E}">
        <p14:creationId xmlns:p14="http://schemas.microsoft.com/office/powerpoint/2010/main" val="2052937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753"/>
            <a:ext cx="9144000" cy="74814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nl-NL" sz="4400" b="1" dirty="0">
                <a:solidFill>
                  <a:srgbClr val="A8CD45"/>
                </a:solidFill>
                <a:latin typeface="Calibri" pitchFamily="34" charset="0"/>
                <a:ea typeface="ＭＳ Ｐゴシック" pitchFamily="34" charset="-128"/>
              </a:rPr>
              <a:t>Indicatoren Kantelpunt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648" y="1211728"/>
            <a:ext cx="9066363" cy="4322619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</a:rPr>
              <a:t>	</a:t>
            </a:r>
            <a:r>
              <a:rPr lang="nl-NL" altLang="nl-NL" dirty="0">
                <a:latin typeface="Calibri" pitchFamily="34" charset="0"/>
              </a:rPr>
              <a:t>kolencentrales worden wereldwijd </a:t>
            </a:r>
            <a:r>
              <a:rPr lang="nl-NL" altLang="nl-NL" dirty="0" err="1">
                <a:latin typeface="Calibri" pitchFamily="34" charset="0"/>
              </a:rPr>
              <a:t>uitgefaseerd</a:t>
            </a:r>
            <a:endParaRPr lang="nl-NL" altLang="nl-NL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nl-NL" altLang="nl-NL" sz="1400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</a:rPr>
              <a:t>	</a:t>
            </a:r>
            <a:r>
              <a:rPr lang="nl-NL" altLang="nl-NL" dirty="0">
                <a:latin typeface="Calibri" pitchFamily="34" charset="0"/>
              </a:rPr>
              <a:t>ontkoppeling van economische groei en CO2-emissies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nl-NL" altLang="nl-NL" sz="1400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</a:rPr>
              <a:t>	</a:t>
            </a:r>
            <a:r>
              <a:rPr lang="nl-NL" altLang="nl-NL" dirty="0">
                <a:latin typeface="Calibri" pitchFamily="34" charset="0"/>
              </a:rPr>
              <a:t>grote Europese energiebedrijven zitten in de problemen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nl-NL" altLang="nl-NL" sz="1400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dirty="0">
                <a:latin typeface="Calibri" pitchFamily="34" charset="0"/>
              </a:rPr>
              <a:t>	zonne-energie 80% goedkoper dan 7 jaar geleden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nl-NL" altLang="nl-NL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dirty="0">
                <a:latin typeface="Calibri" pitchFamily="34" charset="0"/>
              </a:rPr>
              <a:t>	</a:t>
            </a:r>
            <a:r>
              <a:rPr lang="nl-NL" altLang="nl-NL" dirty="0" err="1">
                <a:latin typeface="Calibri" pitchFamily="34" charset="0"/>
              </a:rPr>
              <a:t>grid</a:t>
            </a:r>
            <a:r>
              <a:rPr lang="nl-NL" altLang="nl-NL" dirty="0">
                <a:latin typeface="Calibri" pitchFamily="34" charset="0"/>
              </a:rPr>
              <a:t> </a:t>
            </a:r>
            <a:r>
              <a:rPr lang="nl-NL" altLang="nl-NL" dirty="0" err="1">
                <a:latin typeface="Calibri" pitchFamily="34" charset="0"/>
              </a:rPr>
              <a:t>parity</a:t>
            </a:r>
            <a:r>
              <a:rPr lang="nl-NL" altLang="nl-NL" dirty="0">
                <a:latin typeface="Calibri" pitchFamily="34" charset="0"/>
              </a:rPr>
              <a:t>: zon &amp; wind concurreren met fossiel in veel regio’s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nl-NL" altLang="nl-NL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dirty="0">
                <a:latin typeface="Calibri" pitchFamily="34" charset="0"/>
              </a:rPr>
              <a:t>	sinds 2013 is er meer schone energie geïnstalleerd dan fossiel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nl-NL" altLang="nl-NL" sz="2800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nl-NL" altLang="nl-NL" sz="2800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</a:rPr>
              <a:t>	    		</a:t>
            </a:r>
          </a:p>
        </p:txBody>
      </p:sp>
    </p:spTree>
    <p:extLst>
      <p:ext uri="{BB962C8B-B14F-4D97-AF65-F5344CB8AC3E}">
        <p14:creationId xmlns:p14="http://schemas.microsoft.com/office/powerpoint/2010/main" val="427859781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961901"/>
            <a:ext cx="9144000" cy="45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en-US" sz="1200" dirty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2400" dirty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2400" dirty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>
                <a:latin typeface="Arial" pitchFamily="34" charset="0"/>
              </a:rPr>
              <a:t> 		   </a:t>
            </a:r>
            <a:r>
              <a:rPr lang="nl-NL" sz="4800" b="1" dirty="0">
                <a:solidFill>
                  <a:schemeClr val="bg1"/>
                </a:solidFill>
                <a:latin typeface="Calibri" pitchFamily="34" charset="0"/>
              </a:rPr>
              <a:t>Veranderend Energielandschap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3600" b="1" dirty="0">
                <a:latin typeface="Calibri" pitchFamily="34" charset="0"/>
              </a:rPr>
              <a:t>						   </a:t>
            </a:r>
            <a:endParaRPr lang="nl-NL" sz="36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3200" dirty="0">
                <a:latin typeface="Calibri" pitchFamily="34" charset="0"/>
              </a:rPr>
              <a:t>			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400" dirty="0">
                <a:latin typeface="Calibri" pitchFamily="34" charset="0"/>
              </a:rPr>
              <a:t>	  				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>
                <a:latin typeface="Arial" pitchFamily="34" charset="0"/>
              </a:rPr>
              <a:t>	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179388" y="337344"/>
            <a:ext cx="8686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94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881" y="877094"/>
            <a:ext cx="8942119" cy="4837906"/>
          </a:xfrm>
        </p:spPr>
        <p:txBody>
          <a:bodyPr>
            <a:normAutofit/>
          </a:bodyPr>
          <a:lstStyle/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buFontTx/>
              <a:buNone/>
              <a:tabLst>
                <a:tab pos="2482850" algn="l"/>
              </a:tabLst>
            </a:pPr>
            <a:endParaRPr lang="nl-NL" altLang="nl-NL" sz="1800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6482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881" y="877094"/>
            <a:ext cx="8942119" cy="4837906"/>
          </a:xfrm>
        </p:spPr>
        <p:txBody>
          <a:bodyPr>
            <a:normAutofit/>
          </a:bodyPr>
          <a:lstStyle/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buFontTx/>
              <a:buNone/>
              <a:tabLst>
                <a:tab pos="2482850" algn="l"/>
              </a:tabLst>
            </a:pPr>
            <a:endParaRPr lang="nl-NL" altLang="nl-NL" sz="1800" dirty="0">
              <a:latin typeface="Calibri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E2FAF3D0-50C8-4723-AA46-43C9BEA10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694" y="0"/>
            <a:ext cx="50606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006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881" y="877094"/>
            <a:ext cx="8942119" cy="4837906"/>
          </a:xfrm>
        </p:spPr>
        <p:txBody>
          <a:bodyPr>
            <a:normAutofit/>
          </a:bodyPr>
          <a:lstStyle/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buFontTx/>
              <a:buNone/>
              <a:tabLst>
                <a:tab pos="2482850" algn="l"/>
              </a:tabLst>
            </a:pPr>
            <a:endParaRPr lang="nl-NL" altLang="nl-NL" sz="1800" dirty="0">
              <a:latin typeface="Calibri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11DA8718-B3E2-403A-8EF7-E80C309E2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9148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881" y="877094"/>
            <a:ext cx="8942119" cy="4837906"/>
          </a:xfrm>
        </p:spPr>
        <p:txBody>
          <a:bodyPr>
            <a:normAutofit/>
          </a:bodyPr>
          <a:lstStyle/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spcAft>
                <a:spcPct val="30000"/>
              </a:spcAft>
              <a:buFontTx/>
              <a:buNone/>
              <a:tabLst>
                <a:tab pos="2482850" algn="l"/>
              </a:tabLst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buFontTx/>
              <a:buNone/>
              <a:tabLst>
                <a:tab pos="2482850" algn="l"/>
              </a:tabLst>
            </a:pPr>
            <a:endParaRPr lang="nl-NL" altLang="nl-NL" sz="1800" dirty="0">
              <a:latin typeface="Calibri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5F17DED8-3714-4AB5-85ED-9E45F2E25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4039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0"/>
            <a:ext cx="9144000" cy="9604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sz="4000" b="1" dirty="0">
                <a:solidFill>
                  <a:schemeClr val="bg1"/>
                </a:solidFill>
              </a:rPr>
              <a:t>EON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95" y="1095375"/>
            <a:ext cx="9144000" cy="4762500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24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24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31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31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31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31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31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3100" dirty="0">
              <a:latin typeface="Calibri" pitchFamily="34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nl-NL" altLang="nl-NL" sz="3100" dirty="0">
                <a:latin typeface="Calibri" pitchFamily="34" charset="0"/>
              </a:rPr>
              <a:t>Koersval sinds 2008 is 90%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31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1800" dirty="0">
              <a:latin typeface="Calibri" pitchFamily="34" charset="0"/>
            </a:endParaRPr>
          </a:p>
        </p:txBody>
      </p:sp>
      <p:pic>
        <p:nvPicPr>
          <p:cNvPr id="1026" name="Picture 2" descr="Grafie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08" y="1238250"/>
            <a:ext cx="60483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7180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170770"/>
            <a:ext cx="9405256" cy="2126910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4400" b="1" dirty="0"/>
              <a:t/>
            </a:r>
            <a:br>
              <a:rPr lang="nl-NL" sz="4400" b="1" dirty="0"/>
            </a:br>
            <a:r>
              <a:rPr lang="nl-NL" sz="7200" b="1" dirty="0"/>
              <a:t>Parijs Klimaat Akkoord:</a:t>
            </a:r>
            <a:br>
              <a:rPr lang="nl-NL" sz="7200" b="1" dirty="0"/>
            </a:br>
            <a:r>
              <a:rPr lang="nl-NL" sz="7200" b="1" dirty="0"/>
              <a:t>historisch IJkpunt</a:t>
            </a:r>
            <a:r>
              <a:rPr lang="nl-NL" sz="8000" b="1" dirty="0"/>
              <a:t/>
            </a:r>
            <a:br>
              <a:rPr lang="nl-NL" sz="8000" b="1" dirty="0"/>
            </a:br>
            <a:r>
              <a:rPr lang="nl-NL" sz="8000" b="1" dirty="0"/>
              <a:t/>
            </a:r>
            <a:br>
              <a:rPr lang="nl-NL" sz="8000" b="1" dirty="0"/>
            </a:br>
            <a:endParaRPr lang="nl-NL" sz="8000" b="1" dirty="0"/>
          </a:p>
        </p:txBody>
      </p:sp>
    </p:spTree>
    <p:extLst>
      <p:ext uri="{BB962C8B-B14F-4D97-AF65-F5344CB8AC3E}">
        <p14:creationId xmlns:p14="http://schemas.microsoft.com/office/powerpoint/2010/main" val="1551562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644466"/>
            <a:ext cx="2940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INHOUD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0005" y="190000"/>
            <a:ext cx="8740239" cy="5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0004" y="-347313"/>
            <a:ext cx="8740239" cy="19517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A8CD45"/>
                </a:solidFill>
              </a:rPr>
              <a:t>TRUMP-EFFECT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5696" y="1773014"/>
            <a:ext cx="7104547" cy="37769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lnSpc>
                <a:spcPct val="200000"/>
              </a:lnSpc>
              <a:buFont typeface="Arial"/>
              <a:buChar char="•"/>
            </a:pPr>
            <a:endParaRPr lang="en-US" sz="21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9" name="Afbeelding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40" y="1434225"/>
            <a:ext cx="6120130" cy="3715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753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96573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nl-NL" sz="4400" b="1" dirty="0" err="1">
                <a:solidFill>
                  <a:srgbClr val="A8CD45"/>
                </a:solidFill>
                <a:latin typeface="+mn-lt"/>
              </a:rPr>
              <a:t>Mondiale</a:t>
            </a:r>
            <a:r>
              <a:rPr lang="en-US" altLang="nl-NL" sz="4400" b="1" dirty="0">
                <a:solidFill>
                  <a:srgbClr val="A8CD45"/>
                </a:solidFill>
                <a:latin typeface="+mn-lt"/>
              </a:rPr>
              <a:t> </a:t>
            </a:r>
            <a:r>
              <a:rPr lang="en-US" altLang="nl-NL" sz="4400" b="1" dirty="0" err="1">
                <a:solidFill>
                  <a:srgbClr val="A8CD45"/>
                </a:solidFill>
                <a:latin typeface="+mn-lt"/>
              </a:rPr>
              <a:t>Tweedeling</a:t>
            </a:r>
            <a:endParaRPr lang="en-US" altLang="nl-NL" sz="4400" b="1" dirty="0">
              <a:solidFill>
                <a:srgbClr val="A8CD45"/>
              </a:solidFill>
              <a:latin typeface="+mn-lt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1297782"/>
            <a:ext cx="91440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nl-NL" altLang="nl-NL" sz="2400" dirty="0"/>
              <a:t>		        		</a:t>
            </a:r>
            <a:r>
              <a:rPr lang="nl-NL" altLang="nl-NL" sz="3200" dirty="0">
                <a:solidFill>
                  <a:schemeClr val="bg1"/>
                </a:solidFill>
                <a:latin typeface="+mn-lt"/>
              </a:rPr>
              <a:t>Oude Economie		Nieuwe Economie	</a:t>
            </a:r>
            <a:r>
              <a:rPr lang="nl-NL" altLang="nl-NL" sz="2400" dirty="0">
                <a:solidFill>
                  <a:schemeClr val="bg1"/>
                </a:solidFill>
                <a:latin typeface="+mn-lt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endParaRPr lang="nl-NL" altLang="nl-NL" sz="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nl-NL" altLang="nl-NL" sz="2400" dirty="0">
                <a:solidFill>
                  <a:schemeClr val="bg1"/>
                </a:solidFill>
                <a:latin typeface="+mn-lt"/>
              </a:rPr>
              <a:t>		        		fossiele energie 			duurzame energie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endParaRPr lang="nl-NL" altLang="nl-NL" sz="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nl-NL" altLang="nl-NL" sz="2400" dirty="0">
                <a:solidFill>
                  <a:schemeClr val="bg1"/>
                </a:solidFill>
                <a:latin typeface="+mn-lt"/>
              </a:rPr>
              <a:t>					koolstof gebaseerd       	groene grondstoffen	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endParaRPr lang="nl-NL" altLang="nl-NL" sz="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nl-NL" altLang="nl-NL" sz="2400" dirty="0">
                <a:solidFill>
                  <a:schemeClr val="bg1"/>
                </a:solidFill>
                <a:latin typeface="+mn-lt"/>
              </a:rPr>
              <a:t>					lineair						circulair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endParaRPr lang="nl-NL" altLang="nl-NL" sz="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nl-NL" altLang="nl-NL" sz="2400" dirty="0">
                <a:solidFill>
                  <a:schemeClr val="bg1"/>
                </a:solidFill>
                <a:latin typeface="+mn-lt"/>
              </a:rPr>
              <a:t>		        		centraal					decentraal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endParaRPr lang="nl-NL" altLang="nl-NL" sz="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nl-NL" altLang="nl-NL" sz="2400" dirty="0">
                <a:solidFill>
                  <a:schemeClr val="bg1"/>
                </a:solidFill>
                <a:latin typeface="+mn-lt"/>
              </a:rPr>
              <a:t>		        		</a:t>
            </a:r>
            <a:r>
              <a:rPr lang="nl-NL" altLang="nl-NL" sz="2400" dirty="0" err="1">
                <a:solidFill>
                  <a:schemeClr val="bg1"/>
                </a:solidFill>
                <a:latin typeface="+mn-lt"/>
              </a:rPr>
              <a:t>incrementele</a:t>
            </a:r>
            <a:r>
              <a:rPr lang="nl-NL" altLang="nl-NL" sz="2400" dirty="0">
                <a:solidFill>
                  <a:schemeClr val="bg1"/>
                </a:solidFill>
                <a:latin typeface="+mn-lt"/>
              </a:rPr>
              <a:t> innovatie	radicale innovatie		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en-US" altLang="nl-NL" sz="2000" dirty="0"/>
              <a:t>			</a:t>
            </a:r>
            <a:endParaRPr lang="en-US" altLang="nl-NL" sz="2000" i="1" dirty="0"/>
          </a:p>
        </p:txBody>
      </p:sp>
    </p:spTree>
    <p:extLst>
      <p:ext uri="{BB962C8B-B14F-4D97-AF65-F5344CB8AC3E}">
        <p14:creationId xmlns:p14="http://schemas.microsoft.com/office/powerpoint/2010/main" val="66601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906966"/>
            <a:ext cx="9144000" cy="45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000" dirty="0"/>
              <a:t>			</a:t>
            </a:r>
            <a:endParaRPr lang="nl-NL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</a:rPr>
              <a:t>			Elke euro geïnvesteerd in de </a:t>
            </a:r>
            <a:r>
              <a:rPr lang="nl-NL" sz="2800" b="1" dirty="0">
                <a:solidFill>
                  <a:srgbClr val="A7CF38"/>
                </a:solidFill>
              </a:rPr>
              <a:t>nieuwe </a:t>
            </a:r>
            <a:r>
              <a:rPr lang="nl-NL" sz="2800" dirty="0">
                <a:solidFill>
                  <a:schemeClr val="bg1"/>
                </a:solidFill>
              </a:rPr>
              <a:t>economie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</a:rPr>
              <a:t>			levert 3 euro rendement op voor economie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</a:rPr>
              <a:t>				</a:t>
            </a:r>
            <a:r>
              <a:rPr lang="nl-NL" sz="2400" dirty="0">
                <a:solidFill>
                  <a:schemeClr val="bg1"/>
                </a:solidFill>
              </a:rPr>
              <a:t>innovatie, werkgelegenheid, structuurversterking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</a:rPr>
              <a:t>			Elke euro geïnvesteerd in de </a:t>
            </a:r>
            <a:r>
              <a:rPr lang="nl-NL" sz="2800" b="1" dirty="0">
                <a:solidFill>
                  <a:schemeClr val="bg1">
                    <a:lumMod val="50000"/>
                  </a:schemeClr>
                </a:solidFill>
              </a:rPr>
              <a:t>oude</a:t>
            </a:r>
            <a:r>
              <a:rPr lang="nl-NL" sz="2800" dirty="0">
                <a:solidFill>
                  <a:schemeClr val="bg1"/>
                </a:solidFill>
              </a:rPr>
              <a:t> economie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</a:rPr>
              <a:t>			kost de samenleving 2 euro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/>
              <a:t>																  </a:t>
            </a:r>
            <a:r>
              <a:rPr lang="nl-NL" sz="2800" dirty="0">
                <a:solidFill>
                  <a:schemeClr val="bg1"/>
                </a:solidFill>
              </a:rPr>
              <a:t>PBL, 2013</a:t>
            </a:r>
            <a:endParaRPr lang="nl-NL" sz="2800" dirty="0"/>
          </a:p>
          <a:p>
            <a:pPr>
              <a:lnSpc>
                <a:spcPct val="90000"/>
              </a:lnSpc>
              <a:defRPr/>
            </a:pPr>
            <a:r>
              <a:rPr lang="nl-NL" sz="2800" dirty="0"/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2800" dirty="0"/>
          </a:p>
          <a:p>
            <a:pPr>
              <a:lnSpc>
                <a:spcPct val="90000"/>
              </a:lnSpc>
              <a:defRPr/>
            </a:pPr>
            <a:r>
              <a:rPr lang="nl-NL" sz="2800" dirty="0"/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2800" dirty="0"/>
          </a:p>
          <a:p>
            <a:pPr>
              <a:lnSpc>
                <a:spcPct val="90000"/>
              </a:lnSpc>
              <a:defRPr/>
            </a:pPr>
            <a:r>
              <a:rPr lang="nl-NL" sz="2800" dirty="0"/>
              <a:t>						</a:t>
            </a:r>
            <a:endParaRPr lang="en-US" sz="2800" dirty="0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337344"/>
            <a:ext cx="9144000" cy="7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0" y="166256"/>
            <a:ext cx="9144000" cy="13300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A7CF3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/>
              <a:t>Rendement van Nieuwe Economie</a:t>
            </a:r>
          </a:p>
        </p:txBody>
      </p:sp>
    </p:spTree>
    <p:extLst>
      <p:ext uri="{BB962C8B-B14F-4D97-AF65-F5344CB8AC3E}">
        <p14:creationId xmlns:p14="http://schemas.microsoft.com/office/powerpoint/2010/main" val="2701406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508959"/>
            <a:ext cx="9405256" cy="3088258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4400" b="1" dirty="0"/>
              <a:t/>
            </a:r>
            <a:br>
              <a:rPr lang="nl-NL" sz="4400" b="1" dirty="0"/>
            </a:br>
            <a:r>
              <a:rPr lang="nl-NL" sz="5400" b="1" dirty="0">
                <a:solidFill>
                  <a:schemeClr val="bg1"/>
                </a:solidFill>
              </a:rPr>
              <a:t>Energietransitie wordt heftig</a:t>
            </a:r>
            <a:br>
              <a:rPr lang="nl-NL" sz="5400" b="1" dirty="0">
                <a:solidFill>
                  <a:schemeClr val="bg1"/>
                </a:solidFill>
              </a:rPr>
            </a:br>
            <a:r>
              <a:rPr lang="nl-NL" sz="5400" b="1" dirty="0">
                <a:solidFill>
                  <a:schemeClr val="bg1"/>
                </a:solidFill>
              </a:rPr>
              <a:t>met conflicten en oorlogen </a:t>
            </a:r>
          </a:p>
        </p:txBody>
      </p:sp>
    </p:spTree>
    <p:extLst>
      <p:ext uri="{BB962C8B-B14F-4D97-AF65-F5344CB8AC3E}">
        <p14:creationId xmlns:p14="http://schemas.microsoft.com/office/powerpoint/2010/main" val="2498608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604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sz="4400" b="1" dirty="0">
                <a:solidFill>
                  <a:schemeClr val="bg1"/>
                </a:solidFill>
              </a:rPr>
              <a:t>Zwaarste beving in Groningen in 5 jaar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52500"/>
            <a:ext cx="8748712" cy="4762500"/>
          </a:xfrm>
        </p:spPr>
        <p:txBody>
          <a:bodyPr>
            <a:normAutofit/>
          </a:bodyPr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nl-NL" altLang="nl-NL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1800" dirty="0">
              <a:latin typeface="Calibri" pitchFamily="34" charset="0"/>
            </a:endParaRPr>
          </a:p>
        </p:txBody>
      </p:sp>
      <p:pic>
        <p:nvPicPr>
          <p:cNvPr id="4" name="Afbeelding 3" descr="Afbeelding met lucht, gebouw, buiten, gras&#10;&#10;Beschrijving is gegenereerd met zeer hoge betrouwbaarheid">
            <a:extLst>
              <a:ext uri="{FF2B5EF4-FFF2-40B4-BE49-F238E27FC236}">
                <a16:creationId xmlns:a16="http://schemas.microsoft.com/office/drawing/2014/main" xmlns="" id="{0BA0D51D-A8A7-4722-86CD-7C8DCA478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438"/>
            <a:ext cx="9143999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388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73517" y="3180000"/>
            <a:ext cx="285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FFFF"/>
                </a:solidFill>
                <a:latin typeface="Calibri Light"/>
                <a:cs typeface="Calibri Light"/>
              </a:rPr>
              <a:t>Hengelo, 25 Augustus 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0005" y="190000"/>
            <a:ext cx="8943995" cy="5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471884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028" y="165000"/>
            <a:ext cx="8943994" cy="53380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600" b="1" dirty="0">
                <a:solidFill>
                  <a:schemeClr val="bg1"/>
                </a:solidFill>
              </a:rPr>
              <a:t>  	   	  </a:t>
            </a:r>
            <a:r>
              <a:rPr lang="en-US" sz="4000" b="1" dirty="0">
                <a:solidFill>
                  <a:schemeClr val="bg1"/>
                </a:solidFill>
              </a:rPr>
              <a:t>ENERGIETRANSITIE NEDERLAND</a:t>
            </a:r>
          </a:p>
        </p:txBody>
      </p:sp>
    </p:spTree>
    <p:extLst>
      <p:ext uri="{BB962C8B-B14F-4D97-AF65-F5344CB8AC3E}">
        <p14:creationId xmlns:p14="http://schemas.microsoft.com/office/powerpoint/2010/main" val="1136197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3" name="Rectangle 2"/>
          <p:cNvSpPr/>
          <p:nvPr/>
        </p:nvSpPr>
        <p:spPr>
          <a:xfrm>
            <a:off x="200005" y="0"/>
            <a:ext cx="8740239" cy="5715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CHAOS</a:t>
            </a:r>
          </a:p>
        </p:txBody>
      </p:sp>
    </p:spTree>
    <p:extLst>
      <p:ext uri="{BB962C8B-B14F-4D97-AF65-F5344CB8AC3E}">
        <p14:creationId xmlns:p14="http://schemas.microsoft.com/office/powerpoint/2010/main" val="3901245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14537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</a:rPr>
              <a:t>Rechtszaken over Energie aan orde van de dag</a:t>
            </a:r>
            <a:endParaRPr lang="nl-NL" sz="32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8195"/>
            <a:ext cx="9144000" cy="48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70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RWE: wellicht te laat overgestapt op duurzame energ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963" y="-1465263"/>
            <a:ext cx="3810000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09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644466"/>
            <a:ext cx="2940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INHOUD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0005" y="190000"/>
            <a:ext cx="8740239" cy="5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0004" y="-94828"/>
            <a:ext cx="8740239" cy="19517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5696" y="1773014"/>
            <a:ext cx="7104547" cy="37769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lnSpc>
                <a:spcPct val="200000"/>
              </a:lnSpc>
              <a:buFont typeface="Arial"/>
              <a:buChar char="•"/>
            </a:pPr>
            <a:endParaRPr lang="en-US" sz="21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6949" y="899973"/>
            <a:ext cx="741970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“ 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Ik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kon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bijna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geen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kant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op, 	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alles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wat 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ik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deed 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werd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	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getoetst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door de </a:t>
            </a:r>
            <a:r>
              <a:rPr lang="en-US" sz="4400" dirty="0" err="1">
                <a:solidFill>
                  <a:schemeClr val="bg1"/>
                </a:solidFill>
                <a:latin typeface="Calibri"/>
                <a:cs typeface="Calibri"/>
              </a:rPr>
              <a:t>rechter</a:t>
            </a: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 ”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								          </a:t>
            </a:r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</a:rPr>
              <a:t>Henk Kamp</a:t>
            </a:r>
          </a:p>
          <a:p>
            <a:pPr>
              <a:lnSpc>
                <a:spcPct val="150000"/>
              </a:lnSpc>
            </a:pPr>
            <a:endParaRPr lang="en-US" sz="4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793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68350" y="4723910"/>
            <a:ext cx="8311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2800" b="1" dirty="0">
                <a:solidFill>
                  <a:prstClr val="white"/>
                </a:solidFill>
              </a:rPr>
              <a:t>Groningen als pinautomaat van de Randstad</a:t>
            </a:r>
            <a:endParaRPr lang="nl-NL" sz="2800" dirty="0">
              <a:solidFill>
                <a:prstClr val="white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0" y="29342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</a:rPr>
              <a:t>Boze Groningers Protesteren Tegen Gaswinning</a:t>
            </a:r>
            <a:endParaRPr lang="nl-NL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46302"/>
            <a:ext cx="5694556" cy="304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833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1289843"/>
            <a:ext cx="9144000" cy="418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endParaRPr lang="en-US" altLang="nl-NL" sz="12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nl-NL" altLang="nl-NL" sz="2400" dirty="0"/>
              <a:t> 		       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nl-NL" altLang="nl-NL" sz="4400" dirty="0">
                <a:latin typeface="Calibri" pitchFamily="34" charset="0"/>
              </a:rPr>
              <a:t>	  				 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</a:pPr>
            <a:r>
              <a:rPr lang="nl-NL" altLang="nl-NL" sz="2400" dirty="0"/>
              <a:t>	</a:t>
            </a:r>
            <a:endParaRPr lang="en-US" altLang="nl-NL" sz="2000" dirty="0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79388" y="337344"/>
            <a:ext cx="8686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nl-NL" altLang="nl-NL" sz="4400">
              <a:solidFill>
                <a:srgbClr val="FF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839583"/>
            <a:ext cx="48577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19177" y="207035"/>
            <a:ext cx="8547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65 Hoogleraren pleiten voor sluiten van </a:t>
            </a:r>
          </a:p>
          <a:p>
            <a:pPr algn="ctr"/>
            <a:r>
              <a:rPr lang="nl-NL" sz="3200" b="1" dirty="0">
                <a:solidFill>
                  <a:schemeClr val="bg1"/>
                </a:solidFill>
              </a:rPr>
              <a:t>alle kolencentrales in Nederland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59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8116">
            <a:off x="5108168" y="1450340"/>
            <a:ext cx="3095607" cy="25130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245">
            <a:off x="3992211" y="3297053"/>
            <a:ext cx="990987" cy="5964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8939">
            <a:off x="162110" y="3121408"/>
            <a:ext cx="3728720" cy="5233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4641">
            <a:off x="981925" y="3876341"/>
            <a:ext cx="3728720" cy="40769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36824">
            <a:off x="4238597" y="3727033"/>
            <a:ext cx="4216400" cy="107627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6691">
            <a:off x="1579990" y="2497909"/>
            <a:ext cx="4196080" cy="62941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11326">
            <a:off x="421978" y="4339922"/>
            <a:ext cx="3728720" cy="87119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28381">
            <a:off x="424180" y="1481310"/>
            <a:ext cx="4933718" cy="99863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0" y="-138469"/>
            <a:ext cx="9144000" cy="1535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A7CF3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b="1" dirty="0">
                <a:solidFill>
                  <a:schemeClr val="bg1"/>
                </a:solidFill>
              </a:rPr>
              <a:t>500 Lokale Energie Initiatieven</a:t>
            </a:r>
          </a:p>
        </p:txBody>
      </p:sp>
    </p:spTree>
    <p:extLst>
      <p:ext uri="{BB962C8B-B14F-4D97-AF65-F5344CB8AC3E}">
        <p14:creationId xmlns:p14="http://schemas.microsoft.com/office/powerpoint/2010/main" val="467024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4423"/>
            <a:ext cx="9144000" cy="74814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nl-NL" sz="6000" b="1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CONCLUSIE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648" y="1404503"/>
            <a:ext cx="9066363" cy="4322619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</a:rPr>
              <a:t>	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</a:rPr>
              <a:t>		</a:t>
            </a:r>
            <a:r>
              <a:rPr lang="nl-NL" altLang="nl-NL" sz="4400" dirty="0">
                <a:latin typeface="Calibri" pitchFamily="34" charset="0"/>
              </a:rPr>
              <a:t>energietransitie is in volle gang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4400" dirty="0">
                <a:latin typeface="Calibri" pitchFamily="34" charset="0"/>
              </a:rPr>
              <a:t>		en de uitkomst is onvermijdelijk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4400" dirty="0">
                <a:latin typeface="Calibri" pitchFamily="34" charset="0"/>
              </a:rPr>
              <a:t>		vraag is alleen hoe lang het duurt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nl-NL" altLang="nl-NL" sz="2800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</a:rPr>
              <a:t>				</a:t>
            </a:r>
            <a:endParaRPr lang="nl-NL" altLang="nl-NL" sz="1800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</a:rPr>
              <a:t>	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nl-NL" altLang="nl-NL" sz="2800" dirty="0">
              <a:latin typeface="Calibri" pitchFamily="34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</a:rPr>
              <a:t>	    		</a:t>
            </a:r>
          </a:p>
        </p:txBody>
      </p:sp>
    </p:spTree>
    <p:extLst>
      <p:ext uri="{BB962C8B-B14F-4D97-AF65-F5344CB8AC3E}">
        <p14:creationId xmlns:p14="http://schemas.microsoft.com/office/powerpoint/2010/main" val="211498579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821689"/>
            <a:ext cx="9144001" cy="476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nl-NL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>
                <a:solidFill>
                  <a:schemeClr val="bg1"/>
                </a:solidFill>
              </a:rPr>
              <a:t>			</a:t>
            </a: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wekt slechts 6% van energie duurzaam op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			14% duurzame energie in 2020 niet haalbaar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			Nederland wil snel van gas af, maar heeft nog geen plan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			in 2038 fossielvrij is technisch mogelijk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16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			  </a:t>
            </a:r>
            <a:r>
              <a:rPr lang="nl-NL" sz="3200" i="1" dirty="0">
                <a:solidFill>
                  <a:schemeClr val="bg1"/>
                </a:solidFill>
                <a:latin typeface="Calibri" pitchFamily="34" charset="0"/>
              </a:rPr>
              <a:t>Nederland maakt nog geen radicale keuze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1600" dirty="0">
                <a:solidFill>
                  <a:schemeClr val="bg1"/>
                </a:solidFill>
                <a:latin typeface="Calibri" pitchFamily="34" charset="0"/>
              </a:rPr>
              <a:t>			</a:t>
            </a:r>
            <a:r>
              <a:rPr lang="nl-NL" sz="2000" dirty="0">
                <a:solidFill>
                  <a:schemeClr val="bg1"/>
                </a:solidFill>
                <a:latin typeface="Calibri" pitchFamily="34" charset="0"/>
              </a:rPr>
              <a:t>		</a:t>
            </a: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800" dirty="0">
                <a:solidFill>
                  <a:schemeClr val="bg1"/>
                </a:solidFill>
                <a:latin typeface="Calibri" pitchFamily="34" charset="0"/>
              </a:rPr>
              <a:t>			</a:t>
            </a:r>
            <a:r>
              <a:rPr lang="nl-NL" sz="2400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2400" dirty="0"/>
          </a:p>
          <a:p>
            <a:pPr>
              <a:lnSpc>
                <a:spcPct val="90000"/>
              </a:lnSpc>
              <a:defRPr/>
            </a:pPr>
            <a:endParaRPr lang="nl-NL" sz="1200" dirty="0"/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	</a:t>
            </a:r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1600" dirty="0"/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2400" dirty="0"/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</a:t>
            </a:r>
          </a:p>
          <a:p>
            <a:pPr>
              <a:lnSpc>
                <a:spcPct val="90000"/>
              </a:lnSpc>
              <a:defRPr/>
            </a:pPr>
            <a:endParaRPr lang="nl-NL" sz="2400" dirty="0"/>
          </a:p>
          <a:p>
            <a:pPr>
              <a:lnSpc>
                <a:spcPct val="90000"/>
              </a:lnSpc>
              <a:defRPr/>
            </a:pPr>
            <a:r>
              <a:rPr lang="nl-NL" sz="2400" dirty="0"/>
              <a:t>						</a:t>
            </a:r>
            <a:endParaRPr lang="en-US" sz="2000" dirty="0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1" y="128338"/>
            <a:ext cx="9144000" cy="7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latin typeface="Calibri" pitchFamily="34" charset="0"/>
              </a:rPr>
              <a:t>Nederland</a:t>
            </a:r>
          </a:p>
        </p:txBody>
      </p:sp>
    </p:spTree>
    <p:extLst>
      <p:ext uri="{BB962C8B-B14F-4D97-AF65-F5344CB8AC3E}">
        <p14:creationId xmlns:p14="http://schemas.microsoft.com/office/powerpoint/2010/main" val="327531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93799"/>
            <a:ext cx="9144000" cy="9604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sz="4400" b="1" dirty="0">
                <a:solidFill>
                  <a:schemeClr val="bg1"/>
                </a:solidFill>
              </a:rPr>
              <a:t>Groningse Boeren naar Den Haag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52500"/>
            <a:ext cx="8748712" cy="4762500"/>
          </a:xfrm>
        </p:spPr>
        <p:txBody>
          <a:bodyPr>
            <a:normAutofit/>
          </a:bodyPr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nl-NL" altLang="nl-NL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1800" dirty="0">
              <a:latin typeface="Calibri" pitchFamily="34" charset="0"/>
            </a:endParaRPr>
          </a:p>
        </p:txBody>
      </p:sp>
      <p:pic>
        <p:nvPicPr>
          <p:cNvPr id="3" name="Afbeelding 2" descr="Afbeelding met lucht, buiten, vrachtwagen, weg&#10;&#10;Beschrijving is gegenereerd met zeer hoge betrouwbaarheid">
            <a:extLst>
              <a:ext uri="{FF2B5EF4-FFF2-40B4-BE49-F238E27FC236}">
                <a16:creationId xmlns:a16="http://schemas.microsoft.com/office/drawing/2014/main" xmlns="" id="{8EDC750E-04DF-4754-9185-5752523CF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80777"/>
            <a:ext cx="9143999" cy="49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3754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afbeelding&#10;&#10;Beschrijving is gegenereerd met hoge betrouwbaarheid">
            <a:extLst>
              <a:ext uri="{FF2B5EF4-FFF2-40B4-BE49-F238E27FC236}">
                <a16:creationId xmlns:a16="http://schemas.microsoft.com/office/drawing/2014/main" xmlns="" id="{11128B3E-D0E1-4BEB-9841-11B97904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1624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7428"/>
            <a:ext cx="7620000" cy="9604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nl-NL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Waarom is Nederland zo traag?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5920" y="977831"/>
            <a:ext cx="6805749" cy="4421188"/>
          </a:xfrm>
        </p:spPr>
        <p:txBody>
          <a:bodyPr>
            <a:normAutofit/>
          </a:bodyPr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nl-NL" altLang="nl-NL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sz="2800" dirty="0">
                <a:latin typeface="Calibri" panose="020F0502020204030204" pitchFamily="34" charset="0"/>
              </a:rPr>
              <a:t>fossiele energie zit in ons DNA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28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sz="2800" dirty="0">
                <a:latin typeface="Calibri" panose="020F0502020204030204" pitchFamily="34" charset="0"/>
              </a:rPr>
              <a:t>gebrek aan politiek leiderschap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28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sz="2800" dirty="0">
                <a:latin typeface="Calibri" panose="020F0502020204030204" pitchFamily="34" charset="0"/>
              </a:rPr>
              <a:t>invloed multinationals op energiebeleid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28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sz="2800" dirty="0">
                <a:latin typeface="Calibri" panose="020F0502020204030204" pitchFamily="34" charset="0"/>
              </a:rPr>
              <a:t>overregulering en bureaucratie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28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sz="2800" dirty="0">
                <a:latin typeface="Calibri" panose="020F0502020204030204" pitchFamily="34" charset="0"/>
              </a:rPr>
              <a:t>falend duurzaam innovatiebeleid</a:t>
            </a:r>
          </a:p>
        </p:txBody>
      </p:sp>
    </p:spTree>
    <p:extLst>
      <p:ext uri="{BB962C8B-B14F-4D97-AF65-F5344CB8AC3E}">
        <p14:creationId xmlns:p14="http://schemas.microsoft.com/office/powerpoint/2010/main" val="170732853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73517" y="3180000"/>
            <a:ext cx="285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FFFF"/>
                </a:solidFill>
                <a:latin typeface="Calibri Light"/>
                <a:cs typeface="Calibri Light"/>
              </a:rPr>
              <a:t>Hengelo, 25 Augustus 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0005" y="190000"/>
            <a:ext cx="8943995" cy="5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471884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9863" y="211918"/>
            <a:ext cx="8447314" cy="53380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 OPLOSSINGEN VOOR NEDERLAND</a:t>
            </a:r>
          </a:p>
        </p:txBody>
      </p:sp>
    </p:spTree>
    <p:extLst>
      <p:ext uri="{BB962C8B-B14F-4D97-AF65-F5344CB8AC3E}">
        <p14:creationId xmlns:p14="http://schemas.microsoft.com/office/powerpoint/2010/main" val="1490647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644466"/>
            <a:ext cx="2940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INHOUD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" y="0"/>
            <a:ext cx="9144000" cy="5715000"/>
          </a:xfrm>
          <a:prstGeom prst="rect">
            <a:avLst/>
          </a:prstGeom>
          <a:solidFill>
            <a:srgbClr val="A8CD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nl-NL" dirty="0"/>
          </a:p>
          <a:p>
            <a:pPr>
              <a:lnSpc>
                <a:spcPct val="120000"/>
              </a:lnSpc>
            </a:pPr>
            <a:endParaRPr lang="nl-NL" dirty="0"/>
          </a:p>
          <a:p>
            <a:pPr>
              <a:lnSpc>
                <a:spcPct val="120000"/>
              </a:lnSpc>
            </a:pPr>
            <a:endParaRPr lang="nl-NL" dirty="0"/>
          </a:p>
          <a:p>
            <a:pPr>
              <a:lnSpc>
                <a:spcPct val="120000"/>
              </a:lnSpc>
            </a:pPr>
            <a:endParaRPr lang="nl-NL" dirty="0"/>
          </a:p>
          <a:p>
            <a:pPr>
              <a:lnSpc>
                <a:spcPct val="120000"/>
              </a:lnSpc>
            </a:pPr>
            <a:r>
              <a:rPr lang="nl-NL" dirty="0"/>
              <a:t>			</a:t>
            </a:r>
          </a:p>
          <a:p>
            <a:pPr>
              <a:lnSpc>
                <a:spcPct val="120000"/>
              </a:lnSpc>
            </a:pPr>
            <a:endParaRPr lang="nl-NL" sz="1400" dirty="0"/>
          </a:p>
          <a:p>
            <a:pPr>
              <a:lnSpc>
                <a:spcPct val="120000"/>
              </a:lnSpc>
            </a:pPr>
            <a:r>
              <a:rPr lang="nl-NL" sz="2400" dirty="0"/>
              <a:t>		</a:t>
            </a:r>
            <a:endParaRPr lang="nl-NL" dirty="0"/>
          </a:p>
        </p:txBody>
      </p:sp>
      <p:sp>
        <p:nvSpPr>
          <p:cNvPr id="15" name="Rectangle 14"/>
          <p:cNvSpPr/>
          <p:nvPr/>
        </p:nvSpPr>
        <p:spPr>
          <a:xfrm>
            <a:off x="200005" y="-286416"/>
            <a:ext cx="8740239" cy="19517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KOSTEN/BATEN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0005" y="1186860"/>
            <a:ext cx="8740239" cy="37769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800" dirty="0">
                <a:solidFill>
                  <a:schemeClr val="bg1"/>
                </a:solidFill>
              </a:rPr>
              <a:t>Digitale Infrastructuur						100  miljard euro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2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800" dirty="0">
                <a:solidFill>
                  <a:schemeClr val="bg1"/>
                </a:solidFill>
              </a:rPr>
              <a:t>Slimme Energy infrastructuur			  50  miljard euro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2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800" dirty="0">
                <a:solidFill>
                  <a:schemeClr val="bg1"/>
                </a:solidFill>
              </a:rPr>
              <a:t>Totaal											150  miljard euro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3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800" dirty="0">
                <a:solidFill>
                  <a:schemeClr val="bg1"/>
                </a:solidFill>
              </a:rPr>
              <a:t>Geneert ca. 250.000 banen				  50  miljard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2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800" dirty="0">
                <a:solidFill>
                  <a:schemeClr val="bg1"/>
                </a:solidFill>
              </a:rPr>
              <a:t>CO2-reductie van ca. 40%				  15  miljard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28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800" dirty="0">
                <a:solidFill>
                  <a:schemeClr val="bg1"/>
                </a:solidFill>
              </a:rPr>
              <a:t>Gezondheidswinst, comfort, geluk		   ??</a:t>
            </a:r>
          </a:p>
          <a:p>
            <a:pPr lvl="6">
              <a:lnSpc>
                <a:spcPct val="200000"/>
              </a:lnSpc>
            </a:pPr>
            <a:endParaRPr lang="en-US" sz="21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-1" y="880953"/>
            <a:ext cx="9213012" cy="419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		 		Lombok</a:t>
            </a: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2000" dirty="0">
                <a:solidFill>
                  <a:schemeClr val="bg1"/>
                </a:solidFill>
              </a:rPr>
              <a:t>slimme laadpalen kunnen elektrische auto’s laden </a:t>
            </a:r>
          </a:p>
          <a:p>
            <a:pPr>
              <a:lnSpc>
                <a:spcPct val="80000"/>
              </a:lnSpc>
              <a:defRPr/>
            </a:pPr>
            <a:r>
              <a:rPr lang="nl-NL" sz="2000" dirty="0">
                <a:solidFill>
                  <a:schemeClr val="bg1"/>
                </a:solidFill>
              </a:rPr>
              <a:t>én ontladen, zodat de auto’s woningen van energie </a:t>
            </a:r>
          </a:p>
          <a:p>
            <a:pPr>
              <a:lnSpc>
                <a:spcPct val="80000"/>
              </a:lnSpc>
              <a:defRPr/>
            </a:pPr>
            <a:r>
              <a:rPr lang="nl-NL" sz="2000" dirty="0">
                <a:solidFill>
                  <a:schemeClr val="bg1"/>
                </a:solidFill>
              </a:rPr>
              <a:t>kunnen voorzien. Laadpaal-Auto-Woningen driehoek</a:t>
            </a:r>
            <a:r>
              <a:rPr lang="nl-NL" sz="2000" dirty="0">
                <a:solidFill>
                  <a:schemeClr val="bg1"/>
                </a:solidFill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40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0" y="111512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400" b="1" dirty="0">
                <a:solidFill>
                  <a:schemeClr val="bg1"/>
                </a:solidFill>
                <a:latin typeface="+mj-lt"/>
              </a:rPr>
              <a:t>Slim, Lokaal Energie </a:t>
            </a:r>
            <a:r>
              <a:rPr lang="nl-NL" sz="4400" b="1" dirty="0" err="1">
                <a:solidFill>
                  <a:schemeClr val="bg1"/>
                </a:solidFill>
                <a:latin typeface="+mj-lt"/>
              </a:rPr>
              <a:t>Grid</a:t>
            </a:r>
            <a:endParaRPr lang="en-US" sz="44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159" y="1776699"/>
            <a:ext cx="3333750" cy="22288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42254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In de Utrechtse wijk Lombok worden autobatterijen van elektrische auto’s gebruikt als kleine energiecentrale voor de opslag van zelf opgewekte zonenergie</a:t>
            </a:r>
          </a:p>
        </p:txBody>
      </p:sp>
    </p:spTree>
    <p:extLst>
      <p:ext uri="{BB962C8B-B14F-4D97-AF65-F5344CB8AC3E}">
        <p14:creationId xmlns:p14="http://schemas.microsoft.com/office/powerpoint/2010/main" val="3259788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644466"/>
            <a:ext cx="2940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INHOUD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" y="0"/>
            <a:ext cx="9144000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endParaRPr lang="en-US" altLang="nl-NL" sz="2800" i="1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   						</a:t>
            </a:r>
          </a:p>
          <a:p>
            <a:pPr lvl="0">
              <a:spcBef>
                <a:spcPct val="20000"/>
              </a:spcBef>
            </a:pPr>
            <a:r>
              <a:rPr lang="en-US" altLang="nl-NL" sz="3600" dirty="0">
                <a:solidFill>
                  <a:prstClr val="white"/>
                </a:solidFill>
                <a:latin typeface="Calibri" pitchFamily="34" charset="0"/>
              </a:rPr>
              <a:t>						  </a:t>
            </a: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						</a:t>
            </a:r>
            <a:r>
              <a:rPr lang="en-US" altLang="nl-NL" sz="4000" dirty="0">
                <a:solidFill>
                  <a:prstClr val="white"/>
                </a:solidFill>
                <a:latin typeface="Calibri" pitchFamily="34" charset="0"/>
              </a:rPr>
              <a:t>1. </a:t>
            </a:r>
            <a:r>
              <a:rPr lang="en-US" altLang="nl-NL" sz="4000" dirty="0" err="1">
                <a:solidFill>
                  <a:prstClr val="white"/>
                </a:solidFill>
                <a:latin typeface="Calibri" pitchFamily="34" charset="0"/>
              </a:rPr>
              <a:t>industrie</a:t>
            </a:r>
            <a:endParaRPr lang="en-US" altLang="nl-NL" sz="40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endParaRPr lang="en-US" altLang="nl-NL" sz="32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   						</a:t>
            </a:r>
            <a:r>
              <a:rPr lang="en-US" altLang="nl-NL" sz="4000" dirty="0">
                <a:solidFill>
                  <a:prstClr val="white"/>
                </a:solidFill>
                <a:latin typeface="Calibri" pitchFamily="34" charset="0"/>
              </a:rPr>
              <a:t>2. </a:t>
            </a:r>
            <a:r>
              <a:rPr lang="en-US" altLang="nl-NL" sz="4000" dirty="0" err="1">
                <a:solidFill>
                  <a:prstClr val="white"/>
                </a:solidFill>
                <a:latin typeface="Calibri" pitchFamily="34" charset="0"/>
              </a:rPr>
              <a:t>huizen</a:t>
            </a:r>
            <a:r>
              <a:rPr lang="en-US" altLang="nl-NL" sz="4000" dirty="0">
                <a:solidFill>
                  <a:prstClr val="white"/>
                </a:solidFill>
                <a:latin typeface="Calibri" pitchFamily="34" charset="0"/>
              </a:rPr>
              <a:t> &amp; </a:t>
            </a:r>
            <a:r>
              <a:rPr lang="en-US" altLang="nl-NL" sz="4000" dirty="0" err="1">
                <a:solidFill>
                  <a:prstClr val="white"/>
                </a:solidFill>
                <a:latin typeface="Calibri" pitchFamily="34" charset="0"/>
              </a:rPr>
              <a:t>gebouwen</a:t>
            </a:r>
            <a:endParaRPr lang="en-US" altLang="nl-NL" sz="40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endParaRPr lang="en-US" altLang="nl-NL" sz="32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   						</a:t>
            </a:r>
            <a:r>
              <a:rPr lang="en-US" altLang="nl-NL" sz="4000" dirty="0">
                <a:solidFill>
                  <a:prstClr val="white"/>
                </a:solidFill>
                <a:latin typeface="Calibri" pitchFamily="34" charset="0"/>
              </a:rPr>
              <a:t>3. </a:t>
            </a:r>
            <a:r>
              <a:rPr lang="en-US" altLang="nl-NL" sz="4000" dirty="0" err="1">
                <a:solidFill>
                  <a:prstClr val="white"/>
                </a:solidFill>
                <a:latin typeface="Calibri" pitchFamily="34" charset="0"/>
              </a:rPr>
              <a:t>verkeer</a:t>
            </a:r>
            <a:r>
              <a:rPr lang="en-US" altLang="nl-NL" sz="4000" dirty="0">
                <a:solidFill>
                  <a:prstClr val="white"/>
                </a:solidFill>
                <a:latin typeface="Calibri" pitchFamily="34" charset="0"/>
              </a:rPr>
              <a:t> &amp; </a:t>
            </a:r>
            <a:r>
              <a:rPr lang="en-US" altLang="nl-NL" sz="4000" dirty="0" err="1">
                <a:solidFill>
                  <a:prstClr val="white"/>
                </a:solidFill>
                <a:latin typeface="Calibri" pitchFamily="34" charset="0"/>
              </a:rPr>
              <a:t>vervoer</a:t>
            </a:r>
            <a:endParaRPr lang="en-US" altLang="nl-NL" sz="40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endParaRPr lang="en-US" altLang="nl-NL" sz="32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					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005" y="-291357"/>
            <a:ext cx="8740239" cy="19517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ENERGIE TRANSITIE OPGAVE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7016" y="1684522"/>
            <a:ext cx="8313227" cy="37769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24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prstClr val="white"/>
                </a:solidFill>
              </a:rPr>
              <a:t>	</a:t>
            </a:r>
            <a:r>
              <a:rPr lang="nl-NL" altLang="nl-NL" sz="3200" dirty="0">
                <a:solidFill>
                  <a:prstClr val="white"/>
                </a:solidFill>
              </a:rPr>
              <a:t>		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8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24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prstClr val="white"/>
                </a:solidFill>
              </a:rPr>
              <a:t>			 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40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7427"/>
            <a:ext cx="9144000" cy="84005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sz="4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Schone Bus is er al! 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8" y="818607"/>
            <a:ext cx="9136062" cy="4772296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   	</a:t>
            </a:r>
            <a:r>
              <a:rPr lang="nl-NL" altLang="nl-NL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in Eindhoven rijden al 43 elektrische bussen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	in Venlo rijden al 12 elektrische bussen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	in Maastricht vanaf 2019 alleen elektrische bussen	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					 </a:t>
            </a:r>
            <a:r>
              <a:rPr lang="nl-NL" altLang="nl-NL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concessie is belangrijk</a:t>
            </a:r>
          </a:p>
        </p:txBody>
      </p:sp>
    </p:spTree>
    <p:extLst>
      <p:ext uri="{BB962C8B-B14F-4D97-AF65-F5344CB8AC3E}">
        <p14:creationId xmlns:p14="http://schemas.microsoft.com/office/powerpoint/2010/main" val="1934413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938" y="-21445"/>
            <a:ext cx="9144000" cy="84005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sz="4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Brabant Proeftuin Elektrisch Vervoer 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8" y="818607"/>
            <a:ext cx="9136062" cy="4772296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   		</a:t>
            </a:r>
          </a:p>
        </p:txBody>
      </p:sp>
      <p:pic>
        <p:nvPicPr>
          <p:cNvPr id="3" name="Afbeelding 2" descr="Afbeelding met vrachtwagen, weg, blauw, lucht&#10;&#10;Beschrijving is gegenereerd met zeer hoge betrouwbaarheid">
            <a:extLst>
              <a:ext uri="{FF2B5EF4-FFF2-40B4-BE49-F238E27FC236}">
                <a16:creationId xmlns:a16="http://schemas.microsoft.com/office/drawing/2014/main" xmlns="" id="{1AB4ABCC-156A-4889-90E7-D9DD31D57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8" y="740229"/>
            <a:ext cx="9144000" cy="498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86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7427"/>
            <a:ext cx="9144000" cy="84005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nl-NL" sz="4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Brabant Koploper Elektrisch Vervoer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8" y="818607"/>
            <a:ext cx="9136062" cy="4772296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   				</a:t>
            </a:r>
            <a:r>
              <a:rPr lang="nl-NL" altLang="nl-NL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auto’s, bussen, vrachtwagens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				25% van laadpalen in Brabant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				elektrische </a:t>
            </a:r>
            <a:r>
              <a:rPr lang="nl-NL" altLang="nl-NL" sz="32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busvloot</a:t>
            </a:r>
            <a:r>
              <a:rPr lang="nl-NL" altLang="nl-NL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grootste in Europa</a:t>
            </a:r>
            <a:endParaRPr lang="nl-NL" altLang="nl-NL" sz="3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965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938" y="0"/>
            <a:ext cx="9144000" cy="84005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nl-NL" sz="4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17.000 Elektrische bussen in </a:t>
            </a:r>
            <a:r>
              <a:rPr lang="nl-NL" sz="4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Shenzhen</a:t>
            </a:r>
            <a:r>
              <a:rPr lang="nl-NL" sz="4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8" y="818607"/>
            <a:ext cx="9136062" cy="4772296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   				</a:t>
            </a:r>
          </a:p>
        </p:txBody>
      </p:sp>
      <p:pic>
        <p:nvPicPr>
          <p:cNvPr id="3" name="Afbeelding 2" descr="Afbeelding met weg, bus, buiten, boom&#10;&#10;Beschrijving is gegenereerd met zeer hoge betrouwbaarheid">
            <a:extLst>
              <a:ext uri="{FF2B5EF4-FFF2-40B4-BE49-F238E27FC236}">
                <a16:creationId xmlns:a16="http://schemas.microsoft.com/office/drawing/2014/main" xmlns="" id="{263F84F1-CBBB-4FB6-80B0-880F85FC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" y="748937"/>
            <a:ext cx="9144000" cy="496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5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7428"/>
            <a:ext cx="9144000" cy="9604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nl-NL" b="1" dirty="0">
                <a:solidFill>
                  <a:schemeClr val="bg1"/>
                </a:solidFill>
              </a:rPr>
              <a:t>Pretpark Pernis in </a:t>
            </a:r>
            <a:r>
              <a:rPr lang="nl-NL" b="1" dirty="0" err="1">
                <a:solidFill>
                  <a:schemeClr val="bg1"/>
                </a:solidFill>
              </a:rPr>
              <a:t>R’damse</a:t>
            </a:r>
            <a:r>
              <a:rPr lang="nl-NL" b="1" dirty="0">
                <a:solidFill>
                  <a:schemeClr val="bg1"/>
                </a:solidFill>
              </a:rPr>
              <a:t> Haven als schrikbeeld  </a:t>
            </a:r>
            <a:r>
              <a:rPr lang="nl-NL" sz="4400" b="1" dirty="0">
                <a:solidFill>
                  <a:schemeClr val="bg1"/>
                </a:solidFill>
              </a:rPr>
              <a:t/>
            </a:r>
            <a:br>
              <a:rPr lang="nl-NL" sz="4400" b="1" dirty="0">
                <a:solidFill>
                  <a:schemeClr val="bg1"/>
                </a:solidFill>
              </a:rPr>
            </a:br>
            <a:r>
              <a:rPr lang="nl-NL" sz="4400" b="1" dirty="0">
                <a:solidFill>
                  <a:schemeClr val="bg1"/>
                </a:solidFill>
              </a:rPr>
              <a:t>voor rechter om klimaatverandering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52500"/>
            <a:ext cx="8748712" cy="4762500"/>
          </a:xfrm>
        </p:spPr>
        <p:txBody>
          <a:bodyPr>
            <a:normAutofit/>
          </a:bodyPr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nl-NL" altLang="nl-NL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1800" dirty="0">
              <a:latin typeface="Calibri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28D4E3EA-A7BC-4453-8849-ACE984589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58002"/>
            <a:ext cx="9144000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084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644466"/>
            <a:ext cx="2940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INHOUD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" y="0"/>
            <a:ext cx="9144000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endParaRPr lang="en-US" altLang="nl-NL" sz="2800" i="1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   						</a:t>
            </a: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						  </a:t>
            </a: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						</a:t>
            </a: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1. </a:t>
            </a:r>
            <a:r>
              <a:rPr lang="en-US" altLang="nl-NL" sz="3200" dirty="0" err="1">
                <a:solidFill>
                  <a:prstClr val="white"/>
                </a:solidFill>
                <a:latin typeface="Calibri" pitchFamily="34" charset="0"/>
              </a:rPr>
              <a:t>energie</a:t>
            </a: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 efficiency</a:t>
            </a:r>
          </a:p>
          <a:p>
            <a:pPr lvl="0">
              <a:spcBef>
                <a:spcPct val="20000"/>
              </a:spcBef>
            </a:pPr>
            <a:endParaRPr lang="en-US" altLang="nl-NL" sz="32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   						2. </a:t>
            </a:r>
            <a:r>
              <a:rPr lang="en-US" altLang="nl-NL" sz="3200" dirty="0" err="1">
                <a:solidFill>
                  <a:prstClr val="white"/>
                </a:solidFill>
                <a:latin typeface="Calibri" pitchFamily="34" charset="0"/>
              </a:rPr>
              <a:t>elektrificatie</a:t>
            </a: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	[</a:t>
            </a:r>
            <a:r>
              <a:rPr lang="en-US" altLang="nl-NL" sz="3200" dirty="0" err="1">
                <a:solidFill>
                  <a:prstClr val="white"/>
                </a:solidFill>
                <a:latin typeface="Calibri" pitchFamily="34" charset="0"/>
              </a:rPr>
              <a:t>i.p.v</a:t>
            </a: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. gas]</a:t>
            </a:r>
          </a:p>
          <a:p>
            <a:pPr lvl="0">
              <a:spcBef>
                <a:spcPct val="20000"/>
              </a:spcBef>
            </a:pPr>
            <a:endParaRPr lang="en-US" altLang="nl-NL" sz="32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   						3. </a:t>
            </a:r>
            <a:r>
              <a:rPr lang="en-US" altLang="nl-NL" sz="3200" dirty="0" err="1">
                <a:solidFill>
                  <a:prstClr val="white"/>
                </a:solidFill>
                <a:latin typeface="Calibri" pitchFamily="34" charset="0"/>
              </a:rPr>
              <a:t>biomassa</a:t>
            </a: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		[</a:t>
            </a:r>
            <a:r>
              <a:rPr lang="en-US" altLang="nl-NL" sz="3200" dirty="0" err="1">
                <a:solidFill>
                  <a:prstClr val="white"/>
                </a:solidFill>
                <a:latin typeface="Calibri" pitchFamily="34" charset="0"/>
              </a:rPr>
              <a:t>i.p.v</a:t>
            </a: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. </a:t>
            </a:r>
            <a:r>
              <a:rPr lang="en-US" altLang="nl-NL" sz="3200" dirty="0" err="1">
                <a:solidFill>
                  <a:prstClr val="white"/>
                </a:solidFill>
                <a:latin typeface="Calibri" pitchFamily="34" charset="0"/>
              </a:rPr>
              <a:t>olie</a:t>
            </a: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]</a:t>
            </a:r>
          </a:p>
          <a:p>
            <a:pPr lvl="0">
              <a:spcBef>
                <a:spcPct val="20000"/>
              </a:spcBef>
            </a:pPr>
            <a:endParaRPr lang="en-US" altLang="nl-NL" sz="32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					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005" y="-291357"/>
            <a:ext cx="8740239" cy="19517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INDUSTRIE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7016" y="1684522"/>
            <a:ext cx="8313227" cy="37769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24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prstClr val="white"/>
                </a:solidFill>
              </a:rPr>
              <a:t>	</a:t>
            </a:r>
            <a:r>
              <a:rPr lang="nl-NL" altLang="nl-NL" sz="3200" dirty="0">
                <a:solidFill>
                  <a:prstClr val="white"/>
                </a:solidFill>
              </a:rPr>
              <a:t>		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8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24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2400" dirty="0">
                <a:solidFill>
                  <a:prstClr val="white"/>
                </a:solidFill>
              </a:rPr>
              <a:t>			 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0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3" name="Rectangle 2"/>
          <p:cNvSpPr/>
          <p:nvPr/>
        </p:nvSpPr>
        <p:spPr>
          <a:xfrm>
            <a:off x="200005" y="89998"/>
            <a:ext cx="8740239" cy="53380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BIOBASED/CIRCULAIR</a:t>
            </a:r>
          </a:p>
        </p:txBody>
      </p:sp>
    </p:spTree>
    <p:extLst>
      <p:ext uri="{BB962C8B-B14F-4D97-AF65-F5344CB8AC3E}">
        <p14:creationId xmlns:p14="http://schemas.microsoft.com/office/powerpoint/2010/main" val="2599572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6958"/>
            <a:ext cx="9144000" cy="72099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B050"/>
                </a:solidFill>
              </a:rPr>
              <a:t>   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77396"/>
            <a:ext cx="9118600" cy="4005792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ct val="30000"/>
              </a:spcAft>
              <a:buFontTx/>
              <a:buNone/>
            </a:pPr>
            <a:r>
              <a:rPr lang="en-US" altLang="nl-NL" sz="800"/>
              <a:t>http://www.agro-chemie.nl/assets/sites/3/Green-Chemistry-Campus-2.jpg</a:t>
            </a: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/>
              <a:t>			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/>
              <a:t>			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2800"/>
              <a:t>	</a:t>
            </a:r>
            <a:endParaRPr lang="en-US" altLang="nl-NL"/>
          </a:p>
          <a:p>
            <a:pPr>
              <a:spcAft>
                <a:spcPct val="30000"/>
              </a:spcAft>
              <a:buFontTx/>
              <a:buNone/>
            </a:pPr>
            <a:endParaRPr lang="en-US" altLang="nl-NL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/>
              <a:t>	</a:t>
            </a:r>
            <a:endParaRPr lang="en-US" altLang="nl-NL" sz="360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3600"/>
              <a:t>		</a:t>
            </a: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240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2400"/>
              <a:t>			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2400"/>
              <a:t>			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nl-NL" altLang="nl-NL" sz="2800"/>
              <a:t>		 </a:t>
            </a:r>
            <a:endParaRPr lang="en-US" altLang="nl-NL" sz="2800"/>
          </a:p>
          <a:p>
            <a:pPr>
              <a:spcAft>
                <a:spcPct val="30000"/>
              </a:spcAft>
              <a:buFontTx/>
              <a:buNone/>
            </a:pPr>
            <a:endParaRPr lang="en-US" altLang="nl-NL"/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1377157"/>
            <a:ext cx="15240000" cy="84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248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3" name="Rectangle 2"/>
          <p:cNvSpPr/>
          <p:nvPr/>
        </p:nvSpPr>
        <p:spPr>
          <a:xfrm>
            <a:off x="200005" y="60960"/>
            <a:ext cx="8740239" cy="5489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VAN (AARD)GAS LOS</a:t>
            </a:r>
          </a:p>
        </p:txBody>
      </p:sp>
    </p:spTree>
    <p:extLst>
      <p:ext uri="{BB962C8B-B14F-4D97-AF65-F5344CB8AC3E}">
        <p14:creationId xmlns:p14="http://schemas.microsoft.com/office/powerpoint/2010/main" val="865041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644466"/>
            <a:ext cx="2940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INHOUD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endParaRPr lang="en-US" altLang="nl-NL" sz="2800" i="1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   						</a:t>
            </a: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						  </a:t>
            </a: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			</a:t>
            </a: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			2006		Nederland </a:t>
            </a:r>
            <a:r>
              <a:rPr lang="en-US" altLang="nl-NL" sz="2800" dirty="0" err="1">
                <a:solidFill>
                  <a:prstClr val="white"/>
                </a:solidFill>
                <a:latin typeface="Calibri" pitchFamily="34" charset="0"/>
              </a:rPr>
              <a:t>Gasrotonde</a:t>
            </a:r>
            <a:endParaRPr lang="en-US" altLang="nl-NL" sz="28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endParaRPr lang="en-US" altLang="nl-NL" sz="16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   			</a:t>
            </a: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2009		Rapport </a:t>
            </a:r>
            <a:r>
              <a:rPr lang="en-US" altLang="nl-NL" sz="2800" dirty="0" err="1">
                <a:solidFill>
                  <a:prstClr val="white"/>
                </a:solidFill>
                <a:latin typeface="Calibri" pitchFamily="34" charset="0"/>
              </a:rPr>
              <a:t>Energieneutrale</a:t>
            </a: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en-US" altLang="nl-NL" sz="2800" dirty="0" err="1">
                <a:solidFill>
                  <a:prstClr val="white"/>
                </a:solidFill>
                <a:latin typeface="Calibri" pitchFamily="34" charset="0"/>
              </a:rPr>
              <a:t>woningvoorraad</a:t>
            </a: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 </a:t>
            </a:r>
          </a:p>
          <a:p>
            <a:pPr lvl="0">
              <a:spcBef>
                <a:spcPct val="20000"/>
              </a:spcBef>
            </a:pPr>
            <a:endParaRPr lang="en-US" altLang="nl-NL" sz="16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   			</a:t>
            </a: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2012		</a:t>
            </a:r>
            <a:r>
              <a:rPr lang="en-US" altLang="nl-NL" sz="2800" dirty="0" err="1">
                <a:solidFill>
                  <a:prstClr val="white"/>
                </a:solidFill>
                <a:latin typeface="Calibri" pitchFamily="34" charset="0"/>
              </a:rPr>
              <a:t>Rekenkamer</a:t>
            </a: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en-US" altLang="nl-NL" sz="2800" dirty="0" err="1">
                <a:solidFill>
                  <a:prstClr val="white"/>
                </a:solidFill>
                <a:latin typeface="Calibri" pitchFamily="34" charset="0"/>
              </a:rPr>
              <a:t>kraakt</a:t>
            </a: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 plan </a:t>
            </a:r>
            <a:r>
              <a:rPr lang="en-US" altLang="nl-NL" sz="2800" dirty="0" err="1">
                <a:solidFill>
                  <a:prstClr val="white"/>
                </a:solidFill>
                <a:latin typeface="Calibri" pitchFamily="34" charset="0"/>
              </a:rPr>
              <a:t>Gasrotonde</a:t>
            </a:r>
            <a:endParaRPr lang="en-US" altLang="nl-NL" sz="28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endParaRPr lang="en-US" altLang="nl-NL" sz="16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			2014 		</a:t>
            </a:r>
            <a:r>
              <a:rPr lang="en-US" altLang="nl-NL" sz="2800" dirty="0" err="1">
                <a:solidFill>
                  <a:prstClr val="white"/>
                </a:solidFill>
                <a:latin typeface="Calibri" pitchFamily="34" charset="0"/>
              </a:rPr>
              <a:t>Zwaarste</a:t>
            </a: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en-US" altLang="nl-NL" sz="2800" dirty="0" err="1">
                <a:solidFill>
                  <a:prstClr val="white"/>
                </a:solidFill>
                <a:latin typeface="Calibri" pitchFamily="34" charset="0"/>
              </a:rPr>
              <a:t>aardbeving</a:t>
            </a: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 in Groningen</a:t>
            </a:r>
          </a:p>
          <a:p>
            <a:pPr lvl="0">
              <a:spcBef>
                <a:spcPct val="20000"/>
              </a:spcBef>
            </a:pPr>
            <a:endParaRPr lang="en-US" altLang="nl-NL" sz="16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2800" dirty="0">
                <a:solidFill>
                  <a:prstClr val="white"/>
                </a:solidFill>
                <a:latin typeface="Calibri" pitchFamily="34" charset="0"/>
              </a:rPr>
              <a:t>			2017		Van Gas Los </a:t>
            </a:r>
            <a:r>
              <a:rPr lang="en-US" altLang="nl-NL" sz="2800" dirty="0" err="1">
                <a:solidFill>
                  <a:prstClr val="white"/>
                </a:solidFill>
                <a:latin typeface="Calibri" pitchFamily="34" charset="0"/>
              </a:rPr>
              <a:t>beweging</a:t>
            </a:r>
            <a:endParaRPr lang="en-US" altLang="nl-NL" sz="28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endParaRPr lang="en-US" altLang="nl-NL" sz="3200" dirty="0">
              <a:solidFill>
                <a:prstClr val="white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</a:pPr>
            <a:r>
              <a:rPr lang="en-US" altLang="nl-NL" sz="3200" dirty="0">
                <a:solidFill>
                  <a:prstClr val="white"/>
                </a:solidFill>
                <a:latin typeface="Calibri" pitchFamily="34" charset="0"/>
              </a:rPr>
              <a:t>					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005" y="-291357"/>
            <a:ext cx="8740239" cy="19517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AARDGASVRIJ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684522"/>
            <a:ext cx="9144000" cy="37769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>
              <a:lnSpc>
                <a:spcPct val="90000"/>
              </a:lnSpc>
              <a:spcBef>
                <a:spcPct val="0"/>
              </a:spcBef>
            </a:pP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182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6958"/>
            <a:ext cx="9144000" cy="72099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nl-NL" sz="4900" b="1" dirty="0">
                <a:solidFill>
                  <a:schemeClr val="bg1"/>
                </a:solidFill>
                <a:latin typeface="+mn-lt"/>
              </a:rPr>
              <a:t>IN 10 JAAR TIJD </a:t>
            </a:r>
            <a:endParaRPr lang="en-US" sz="4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5069" y="965658"/>
            <a:ext cx="9118600" cy="4250110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dirty="0"/>
              <a:t>	</a:t>
            </a:r>
            <a:r>
              <a:rPr lang="en-US" altLang="nl-NL" sz="2000" dirty="0">
                <a:latin typeface="Calibri" pitchFamily="34" charset="0"/>
              </a:rPr>
              <a:t> 	 </a:t>
            </a:r>
            <a:r>
              <a:rPr lang="en-US" altLang="nl-NL" sz="5400" b="1" dirty="0">
                <a:latin typeface="Calibri" pitchFamily="34" charset="0"/>
              </a:rPr>
              <a:t>Gas van </a:t>
            </a:r>
            <a:r>
              <a:rPr lang="en-US" altLang="nl-NL" sz="5400" b="1" dirty="0" err="1">
                <a:latin typeface="Calibri" pitchFamily="34" charset="0"/>
              </a:rPr>
              <a:t>Panacee</a:t>
            </a:r>
            <a:r>
              <a:rPr lang="en-US" altLang="nl-NL" sz="5400" b="1" dirty="0">
                <a:latin typeface="Calibri" pitchFamily="34" charset="0"/>
              </a:rPr>
              <a:t>  </a:t>
            </a:r>
            <a:r>
              <a:rPr lang="en-US" altLang="nl-NL" sz="5400" b="1" dirty="0" err="1">
                <a:latin typeface="Calibri" pitchFamily="34" charset="0"/>
              </a:rPr>
              <a:t>naar</a:t>
            </a:r>
            <a:r>
              <a:rPr lang="en-US" altLang="nl-NL" sz="5400" b="1" dirty="0">
                <a:latin typeface="Calibri" pitchFamily="34" charset="0"/>
              </a:rPr>
              <a:t> </a:t>
            </a:r>
            <a:r>
              <a:rPr lang="en-US" altLang="nl-NL" sz="5400" b="1" dirty="0" err="1">
                <a:latin typeface="Calibri" pitchFamily="34" charset="0"/>
              </a:rPr>
              <a:t>Paria</a:t>
            </a:r>
            <a:r>
              <a:rPr lang="en-US" altLang="nl-NL" sz="5400" b="1" dirty="0">
                <a:latin typeface="Calibri" pitchFamily="34" charset="0"/>
              </a:rPr>
              <a:t> </a:t>
            </a: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>
              <a:latin typeface="Calibri" pitchFamily="34" charset="0"/>
            </a:endParaRP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3600" dirty="0">
                <a:latin typeface="Calibri" pitchFamily="34" charset="0"/>
              </a:rPr>
              <a:t>					      </a:t>
            </a:r>
            <a:endParaRPr lang="en-US" altLang="nl-NL" sz="3600" dirty="0"/>
          </a:p>
        </p:txBody>
      </p:sp>
    </p:spTree>
    <p:extLst>
      <p:ext uri="{BB962C8B-B14F-4D97-AF65-F5344CB8AC3E}">
        <p14:creationId xmlns:p14="http://schemas.microsoft.com/office/powerpoint/2010/main" val="36372020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044"/>
            <a:ext cx="9144000" cy="72099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nl-NL" sz="4400" b="1" dirty="0">
                <a:solidFill>
                  <a:schemeClr val="bg1"/>
                </a:solidFill>
                <a:latin typeface="+mn-lt"/>
              </a:rPr>
              <a:t>NEDERLAND GASVRIJ IN 20 JAAR 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7538"/>
            <a:ext cx="9118600" cy="4250110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dirty="0"/>
              <a:t>		</a:t>
            </a:r>
            <a:r>
              <a:rPr lang="en-US" altLang="nl-NL" sz="2000" dirty="0">
                <a:latin typeface="Calibri" pitchFamily="34" charset="0"/>
              </a:rPr>
              <a:t>	      	</a:t>
            </a:r>
            <a:r>
              <a:rPr lang="en-US" altLang="nl-NL" sz="3200" dirty="0">
                <a:latin typeface="Calibri" pitchFamily="34" charset="0"/>
              </a:rPr>
              <a:t>50% van gas </a:t>
            </a:r>
            <a:r>
              <a:rPr lang="en-US" altLang="nl-NL" sz="3200" dirty="0" err="1">
                <a:latin typeface="Calibri" pitchFamily="34" charset="0"/>
              </a:rPr>
              <a:t>naar</a:t>
            </a:r>
            <a:r>
              <a:rPr lang="en-US" altLang="nl-NL" sz="3200" dirty="0">
                <a:latin typeface="Calibri" pitchFamily="34" charset="0"/>
              </a:rPr>
              <a:t> </a:t>
            </a:r>
            <a:r>
              <a:rPr lang="en-US" altLang="nl-NL" sz="3200" dirty="0" err="1">
                <a:latin typeface="Calibri" pitchFamily="34" charset="0"/>
              </a:rPr>
              <a:t>gebouwde</a:t>
            </a:r>
            <a:r>
              <a:rPr lang="en-US" altLang="nl-NL" sz="3200" dirty="0">
                <a:latin typeface="Calibri" pitchFamily="34" charset="0"/>
              </a:rPr>
              <a:t> </a:t>
            </a:r>
            <a:r>
              <a:rPr lang="en-US" altLang="nl-NL" sz="3200" dirty="0" err="1">
                <a:latin typeface="Calibri" pitchFamily="34" charset="0"/>
              </a:rPr>
              <a:t>omgeving</a:t>
            </a:r>
            <a:endParaRPr lang="en-US" altLang="nl-NL" sz="3200" dirty="0">
              <a:latin typeface="Calibri" pitchFamily="34" charset="0"/>
            </a:endParaRP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>
              <a:latin typeface="Calibri" pitchFamily="34" charset="0"/>
            </a:endParaRP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>
              <a:latin typeface="Calibri" pitchFamily="34" charset="0"/>
            </a:endParaRP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3200" dirty="0">
                <a:latin typeface="Calibri" pitchFamily="34" charset="0"/>
              </a:rPr>
              <a:t>				35% van gas </a:t>
            </a:r>
            <a:r>
              <a:rPr lang="en-US" altLang="nl-NL" sz="3200" dirty="0" err="1">
                <a:latin typeface="Calibri" pitchFamily="34" charset="0"/>
              </a:rPr>
              <a:t>naar</a:t>
            </a:r>
            <a:r>
              <a:rPr lang="en-US" altLang="nl-NL" sz="3200" dirty="0">
                <a:latin typeface="Calibri" pitchFamily="34" charset="0"/>
              </a:rPr>
              <a:t> </a:t>
            </a:r>
            <a:r>
              <a:rPr lang="en-US" altLang="nl-NL" sz="3200" dirty="0" err="1">
                <a:latin typeface="Calibri" pitchFamily="34" charset="0"/>
              </a:rPr>
              <a:t>industrie</a:t>
            </a:r>
            <a:endParaRPr lang="en-US" altLang="nl-NL" sz="3200" dirty="0">
              <a:latin typeface="Calibri" pitchFamily="34" charset="0"/>
            </a:endParaRP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>
              <a:latin typeface="Calibri" pitchFamily="34" charset="0"/>
            </a:endParaRP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>
              <a:latin typeface="Calibri" pitchFamily="34" charset="0"/>
            </a:endParaRP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3200" dirty="0">
                <a:latin typeface="Calibri" pitchFamily="34" charset="0"/>
              </a:rPr>
              <a:t>				15% </a:t>
            </a:r>
            <a:r>
              <a:rPr lang="en-US" altLang="nl-NL" sz="3200" dirty="0" err="1">
                <a:latin typeface="Calibri" pitchFamily="34" charset="0"/>
              </a:rPr>
              <a:t>naar</a:t>
            </a:r>
            <a:r>
              <a:rPr lang="en-US" altLang="nl-NL" sz="3200" dirty="0">
                <a:latin typeface="Calibri" pitchFamily="34" charset="0"/>
              </a:rPr>
              <a:t> </a:t>
            </a:r>
            <a:r>
              <a:rPr lang="en-US" altLang="nl-NL" sz="3200" dirty="0" err="1">
                <a:latin typeface="Calibri" pitchFamily="34" charset="0"/>
              </a:rPr>
              <a:t>elektriciteitscentrales</a:t>
            </a:r>
            <a:endParaRPr lang="en-US" altLang="nl-NL" sz="3200" dirty="0">
              <a:latin typeface="Calibri" pitchFamily="34" charset="0"/>
            </a:endParaRP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>
              <a:latin typeface="Calibri" pitchFamily="34" charset="0"/>
            </a:endParaRP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3600" dirty="0">
                <a:latin typeface="Calibri" pitchFamily="34" charset="0"/>
              </a:rPr>
              <a:t>					      </a:t>
            </a:r>
            <a:endParaRPr lang="en-US" altLang="nl-NL" sz="3600" dirty="0"/>
          </a:p>
        </p:txBody>
      </p:sp>
    </p:spTree>
    <p:extLst>
      <p:ext uri="{BB962C8B-B14F-4D97-AF65-F5344CB8AC3E}">
        <p14:creationId xmlns:p14="http://schemas.microsoft.com/office/powerpoint/2010/main" val="678271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050"/>
            <a:ext cx="9144000" cy="960438"/>
          </a:xfrm>
        </p:spPr>
        <p:txBody>
          <a:bodyPr/>
          <a:lstStyle/>
          <a:p>
            <a:pPr algn="ctr">
              <a:defRPr/>
            </a:pPr>
            <a:r>
              <a:rPr lang="nl-NL" sz="4400" b="1" dirty="0">
                <a:solidFill>
                  <a:schemeClr val="bg1"/>
                </a:solidFill>
              </a:rPr>
              <a:t>WONINGVOORRAAD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1133009"/>
            <a:ext cx="8748712" cy="4762500"/>
          </a:xfrm>
        </p:spPr>
        <p:txBody>
          <a:bodyPr>
            <a:normAutofit lnSpcReduction="10000"/>
          </a:bodyPr>
          <a:lstStyle/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24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dirty="0">
                <a:latin typeface="Calibri" pitchFamily="34" charset="0"/>
              </a:rPr>
              <a:t>			</a:t>
            </a:r>
            <a:r>
              <a:rPr lang="nl-NL" altLang="nl-NL" sz="3200" dirty="0">
                <a:latin typeface="Calibri" pitchFamily="34" charset="0"/>
              </a:rPr>
              <a:t>7.5 miljoen woningen in Nederland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24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dirty="0">
                <a:latin typeface="Calibri" pitchFamily="34" charset="0"/>
              </a:rPr>
              <a:t>			</a:t>
            </a:r>
            <a:r>
              <a:rPr lang="nl-NL" altLang="nl-NL" sz="3200" dirty="0">
                <a:latin typeface="Calibri" pitchFamily="34" charset="0"/>
              </a:rPr>
              <a:t>95% is aangesloten op aardgas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sz="3200" dirty="0">
                <a:latin typeface="Calibri" pitchFamily="34" charset="0"/>
              </a:rPr>
              <a:t>			2.000 woningen energieneutraal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sz="3200" dirty="0">
                <a:latin typeface="Calibri" pitchFamily="34" charset="0"/>
              </a:rPr>
              <a:t>			nog 7 miljoen woningen te gaan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32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sz="3200" dirty="0">
                <a:latin typeface="Calibri" pitchFamily="34" charset="0"/>
              </a:rPr>
              <a:t>			in 2038 </a:t>
            </a:r>
            <a:r>
              <a:rPr lang="nl-NL" altLang="nl-NL" sz="3200" dirty="0" err="1">
                <a:latin typeface="Calibri" pitchFamily="34" charset="0"/>
              </a:rPr>
              <a:t>gasloos</a:t>
            </a:r>
            <a:r>
              <a:rPr lang="nl-NL" altLang="nl-NL" sz="3200" dirty="0">
                <a:latin typeface="Calibri" pitchFamily="34" charset="0"/>
              </a:rPr>
              <a:t>: 350.000 woningen/jaar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800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nl-NL" altLang="nl-NL" sz="2400" dirty="0">
                <a:latin typeface="Calibri" pitchFamily="34" charset="0"/>
              </a:rPr>
              <a:t>			    							</a:t>
            </a:r>
            <a:r>
              <a:rPr lang="nl-NL" altLang="nl-NL" sz="3200" dirty="0">
                <a:latin typeface="Calibri" pitchFamily="34" charset="0"/>
              </a:rPr>
              <a:t>1.500 per dag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5754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1036"/>
            <a:ext cx="9144000" cy="72099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nl-NL" sz="4400" b="1" dirty="0">
                <a:solidFill>
                  <a:schemeClr val="bg1"/>
                </a:solidFill>
                <a:latin typeface="+mn-lt"/>
              </a:rPr>
              <a:t>WONINGVOORRAAD GASLOOS 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7607" y="1351412"/>
            <a:ext cx="8655462" cy="4598719"/>
          </a:xfrm>
        </p:spPr>
        <p:txBody>
          <a:bodyPr>
            <a:normAutofit lnSpcReduction="10000"/>
          </a:bodyPr>
          <a:lstStyle/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lnSpc>
                <a:spcPct val="80000"/>
              </a:lnSpc>
              <a:defRPr/>
            </a:pPr>
            <a:r>
              <a:rPr lang="en-US" altLang="nl-NL" dirty="0"/>
              <a:t>	</a:t>
            </a:r>
            <a:r>
              <a:rPr lang="nl-NL" dirty="0">
                <a:cs typeface="Arial" pitchFamily="34" charset="0"/>
              </a:rPr>
              <a:t>woningen loskoppelen van gas-infrastructuur</a:t>
            </a:r>
          </a:p>
          <a:p>
            <a:pPr>
              <a:lnSpc>
                <a:spcPct val="80000"/>
              </a:lnSpc>
              <a:defRPr/>
            </a:pPr>
            <a:endParaRPr lang="nl-NL" sz="3600" dirty="0"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dirty="0">
                <a:cs typeface="Arial" pitchFamily="34" charset="0"/>
              </a:rPr>
              <a:t>	vraagreductie van 80% door optimale isolatie </a:t>
            </a:r>
          </a:p>
          <a:p>
            <a:pPr>
              <a:lnSpc>
                <a:spcPct val="80000"/>
              </a:lnSpc>
              <a:defRPr/>
            </a:pPr>
            <a:endParaRPr lang="nl-NL" sz="3600" dirty="0"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dirty="0">
                <a:cs typeface="Arial" pitchFamily="34" charset="0"/>
              </a:rPr>
              <a:t>	resterende 20% duurzaam opwekken</a:t>
            </a:r>
          </a:p>
          <a:p>
            <a:pPr>
              <a:lnSpc>
                <a:spcPct val="80000"/>
              </a:lnSpc>
              <a:defRPr/>
            </a:pPr>
            <a:endParaRPr lang="nl-NL" sz="3600" dirty="0"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dirty="0">
                <a:cs typeface="Arial" pitchFamily="34" charset="0"/>
              </a:rPr>
              <a:t>	via warmtepompen en zonnepanelen</a:t>
            </a:r>
            <a:r>
              <a:rPr lang="en-US" altLang="nl-NL" dirty="0">
                <a:latin typeface="Calibri" pitchFamily="34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endParaRPr lang="en-US" altLang="nl-NL" sz="2000" dirty="0">
              <a:latin typeface="Calibri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altLang="nl-NL" dirty="0">
              <a:latin typeface="Calibri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nl-NL" dirty="0">
                <a:latin typeface="Calibri" pitchFamily="34" charset="0"/>
              </a:rPr>
              <a:t>	   </a:t>
            </a:r>
            <a:r>
              <a:rPr lang="en-US" altLang="nl-NL" sz="2000" dirty="0">
                <a:latin typeface="Calibri" pitchFamily="34" charset="0"/>
              </a:rPr>
              <a:t>	</a:t>
            </a:r>
            <a:r>
              <a:rPr lang="en-US" altLang="nl-NL" sz="3600" dirty="0">
                <a:latin typeface="Calibri" pitchFamily="34" charset="0"/>
              </a:rPr>
              <a:t>     </a:t>
            </a:r>
            <a:endParaRPr lang="en-US" altLang="nl-NL" sz="3600" dirty="0"/>
          </a:p>
        </p:txBody>
      </p:sp>
    </p:spTree>
    <p:extLst>
      <p:ext uri="{BB962C8B-B14F-4D97-AF65-F5344CB8AC3E}">
        <p14:creationId xmlns:p14="http://schemas.microsoft.com/office/powerpoint/2010/main" val="1072570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83976"/>
            <a:ext cx="9143999" cy="60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503" y="-114074"/>
            <a:ext cx="9144000" cy="9604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sz="4000" b="1" dirty="0">
                <a:solidFill>
                  <a:schemeClr val="bg1"/>
                </a:solidFill>
              </a:rPr>
              <a:t>Eerste Windparken zonder subsidie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52500"/>
            <a:ext cx="8748712" cy="4762500"/>
          </a:xfrm>
        </p:spPr>
        <p:txBody>
          <a:bodyPr>
            <a:normAutofit/>
          </a:bodyPr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nl-NL" altLang="nl-NL" dirty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1800" dirty="0">
              <a:latin typeface="Calibri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E7E66D36-43B5-4475-8E7E-673AFEA5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228"/>
            <a:ext cx="9144000" cy="49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0455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0690"/>
            <a:ext cx="9144000" cy="476744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endParaRPr lang="nl-NL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5603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042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7382" y="4967553"/>
            <a:ext cx="366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Groningen</a:t>
            </a:r>
            <a:endParaRPr lang="nl-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389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1348" y="5135777"/>
            <a:ext cx="513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Loppersum</a:t>
            </a:r>
            <a:endParaRPr lang="nl-N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32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73517" y="3180000"/>
            <a:ext cx="285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FFFF"/>
                </a:solidFill>
                <a:latin typeface="Calibri Light"/>
                <a:cs typeface="Calibri Light"/>
              </a:rPr>
              <a:t>Hengelo, 25 Augustus 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0"/>
            <a:ext cx="9144000" cy="5715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471883" cy="571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9863" y="211918"/>
            <a:ext cx="8447314" cy="53380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WAT KUNNEN GEMEENTEN DOEN?</a:t>
            </a:r>
          </a:p>
        </p:txBody>
      </p:sp>
    </p:spTree>
    <p:extLst>
      <p:ext uri="{BB962C8B-B14F-4D97-AF65-F5344CB8AC3E}">
        <p14:creationId xmlns:p14="http://schemas.microsoft.com/office/powerpoint/2010/main" val="39782378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036956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4400" b="1" dirty="0">
                <a:solidFill>
                  <a:schemeClr val="bg1"/>
                </a:solidFill>
              </a:rPr>
              <a:t>Energietransitie was Rijksopgave, </a:t>
            </a:r>
            <a:br>
              <a:rPr lang="nl-NL" sz="4400" b="1" dirty="0">
                <a:solidFill>
                  <a:schemeClr val="bg1"/>
                </a:solidFill>
              </a:rPr>
            </a:br>
            <a:r>
              <a:rPr lang="nl-NL" sz="4400" b="1" dirty="0">
                <a:solidFill>
                  <a:schemeClr val="bg1"/>
                </a:solidFill>
              </a:rPr>
              <a:t>maar is nu opgave van gemeenten </a:t>
            </a:r>
            <a:r>
              <a:rPr lang="nl-NL" sz="4400" b="1" dirty="0"/>
              <a:t/>
            </a:r>
            <a:br>
              <a:rPr lang="nl-NL" sz="4400" b="1" dirty="0"/>
            </a:b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2736759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31330" y="1127624"/>
            <a:ext cx="8474926" cy="467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	</a:t>
            </a:r>
            <a:endParaRPr lang="nl-NL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				1. huizen &amp; gebouwen</a:t>
            </a:r>
          </a:p>
          <a:p>
            <a:pPr>
              <a:lnSpc>
                <a:spcPct val="80000"/>
              </a:lnSpc>
              <a:defRPr/>
            </a:pPr>
            <a:r>
              <a:rPr lang="nl-NL" sz="800" dirty="0">
                <a:solidFill>
                  <a:schemeClr val="bg1"/>
                </a:solidFill>
                <a:latin typeface="+mj-lt"/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r>
              <a:rPr lang="nl-NL" sz="2000" dirty="0">
                <a:solidFill>
                  <a:schemeClr val="bg1"/>
                </a:solidFill>
                <a:latin typeface="+mj-lt"/>
                <a:cs typeface="Arial" pitchFamily="34" charset="0"/>
              </a:rPr>
              <a:t>					</a:t>
            </a:r>
            <a:r>
              <a:rPr lang="nl-NL" sz="20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Stroomversneling</a:t>
            </a:r>
            <a:r>
              <a:rPr lang="nl-NL" sz="2000" dirty="0">
                <a:solidFill>
                  <a:schemeClr val="bg1"/>
                </a:solidFill>
                <a:latin typeface="+mj-lt"/>
                <a:cs typeface="Arial" pitchFamily="34" charset="0"/>
              </a:rPr>
              <a:t>, </a:t>
            </a:r>
            <a:r>
              <a:rPr lang="nl-NL" sz="20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Urgenda</a:t>
            </a:r>
            <a:r>
              <a:rPr lang="nl-NL" sz="2000" dirty="0">
                <a:solidFill>
                  <a:schemeClr val="bg1"/>
                </a:solidFill>
                <a:latin typeface="+mj-lt"/>
                <a:cs typeface="Arial" pitchFamily="34" charset="0"/>
              </a:rPr>
              <a:t>, </a:t>
            </a:r>
            <a:r>
              <a:rPr lang="nl-NL" sz="20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Esco’s</a:t>
            </a:r>
            <a:endParaRPr lang="nl-NL" sz="20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44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				2. bedrijventerreinen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					</a:t>
            </a:r>
            <a:r>
              <a:rPr lang="nl-NL" sz="2000" dirty="0">
                <a:solidFill>
                  <a:schemeClr val="bg1"/>
                </a:solidFill>
                <a:latin typeface="+mj-lt"/>
                <a:cs typeface="Arial" pitchFamily="34" charset="0"/>
              </a:rPr>
              <a:t>duurzaam bedrijventerrein in 5 jaar terugverdiend</a:t>
            </a:r>
            <a:endParaRPr lang="nl-NL" sz="44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44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				3. mobiliteit</a:t>
            </a:r>
          </a:p>
          <a:p>
            <a:pPr>
              <a:lnSpc>
                <a:spcPct val="80000"/>
              </a:lnSpc>
              <a:defRPr/>
            </a:pPr>
            <a:endParaRPr lang="nl-NL" sz="8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					</a:t>
            </a:r>
            <a:r>
              <a:rPr lang="nl-NL" sz="2000" dirty="0">
                <a:solidFill>
                  <a:schemeClr val="bg1"/>
                </a:solidFill>
                <a:latin typeface="+mj-lt"/>
                <a:cs typeface="Arial" pitchFamily="34" charset="0"/>
              </a:rPr>
              <a:t>elektrische bussen zijn er al, oplaadinfrastructuur</a:t>
            </a:r>
            <a:endParaRPr lang="nl-NL" sz="28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2800" dirty="0">
                <a:solidFill>
                  <a:schemeClr val="bg1"/>
                </a:solidFill>
                <a:cs typeface="Arial" pitchFamily="34" charset="0"/>
              </a:rPr>
              <a:t>		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0" y="287571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400" b="1" dirty="0">
                <a:solidFill>
                  <a:schemeClr val="bg1"/>
                </a:solidFill>
                <a:latin typeface="+mj-lt"/>
              </a:rPr>
              <a:t>Transitie Opgave Gemeente</a:t>
            </a:r>
            <a:endParaRPr lang="en-US" sz="44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984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036956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6600" b="1" dirty="0">
                <a:solidFill>
                  <a:schemeClr val="bg1"/>
                </a:solidFill>
              </a:rPr>
              <a:t>Leiderschap gevraagd</a:t>
            </a:r>
            <a:br>
              <a:rPr lang="nl-NL" sz="6600" b="1" dirty="0">
                <a:solidFill>
                  <a:schemeClr val="bg1"/>
                </a:solidFill>
              </a:rPr>
            </a:br>
            <a:r>
              <a:rPr lang="nl-NL" sz="6600" b="1" dirty="0">
                <a:solidFill>
                  <a:schemeClr val="bg1"/>
                </a:solidFill>
              </a:rPr>
              <a:t> van gemeenten </a:t>
            </a:r>
            <a:r>
              <a:rPr lang="nl-NL" sz="4400" b="1" dirty="0"/>
              <a:t/>
            </a:r>
            <a:br>
              <a:rPr lang="nl-NL" sz="4400" b="1" dirty="0"/>
            </a:b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36260348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036956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7200" b="1" dirty="0">
                <a:solidFill>
                  <a:schemeClr val="bg1"/>
                </a:solidFill>
              </a:rPr>
              <a:t>Hoe gaan we dat organiseren? </a:t>
            </a:r>
            <a:r>
              <a:rPr lang="nl-NL" sz="4400" b="1" dirty="0"/>
              <a:t/>
            </a:r>
            <a:br>
              <a:rPr lang="nl-NL" sz="4400" b="1" dirty="0"/>
            </a:b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32248346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1036"/>
            <a:ext cx="9144000" cy="72099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nl-NL" sz="4900" b="1" dirty="0">
                <a:solidFill>
                  <a:schemeClr val="bg1"/>
                </a:solidFill>
                <a:latin typeface="+mn-lt"/>
              </a:rPr>
              <a:t>TRANSITIETEAM </a:t>
            </a:r>
            <a:endParaRPr lang="en-US" sz="4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0447" y="1598300"/>
            <a:ext cx="8655462" cy="4598719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FontTx/>
              <a:buNone/>
            </a:pPr>
            <a:r>
              <a:rPr lang="en-US" altLang="nl-NL" sz="800" dirty="0"/>
              <a:t>			 </a:t>
            </a:r>
            <a:r>
              <a:rPr lang="en-US" altLang="nl-NL" sz="3500" dirty="0" err="1"/>
              <a:t>mobiliseer</a:t>
            </a:r>
            <a:r>
              <a:rPr lang="en-US" altLang="nl-NL" sz="3500" dirty="0"/>
              <a:t> 5 </a:t>
            </a:r>
            <a:r>
              <a:rPr lang="en-US" altLang="nl-NL" sz="3500" dirty="0" err="1"/>
              <a:t>mensen</a:t>
            </a:r>
            <a:r>
              <a:rPr lang="en-US" altLang="nl-NL" sz="3500" dirty="0"/>
              <a:t> in </a:t>
            </a:r>
            <a:r>
              <a:rPr lang="en-US" altLang="nl-NL" sz="3500" dirty="0" err="1"/>
              <a:t>gemeente</a:t>
            </a:r>
            <a:endParaRPr lang="en-US" altLang="nl-NL" sz="35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3500" dirty="0"/>
              <a:t>			</a:t>
            </a:r>
            <a:r>
              <a:rPr lang="en-US" altLang="nl-NL" sz="3500" dirty="0" err="1"/>
              <a:t>vorm</a:t>
            </a:r>
            <a:r>
              <a:rPr lang="en-US" altLang="nl-NL" sz="3500" dirty="0"/>
              <a:t> </a:t>
            </a:r>
            <a:r>
              <a:rPr lang="en-US" altLang="nl-NL" sz="3500" dirty="0" err="1"/>
              <a:t>transitieteam</a:t>
            </a:r>
            <a:r>
              <a:rPr lang="en-US" altLang="nl-NL" sz="3500" dirty="0"/>
              <a:t> van 5 </a:t>
            </a:r>
            <a:r>
              <a:rPr lang="en-US" altLang="nl-NL" sz="3500" dirty="0" err="1"/>
              <a:t>mensen</a:t>
            </a:r>
            <a:endParaRPr lang="en-US" altLang="nl-NL" sz="3500" dirty="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800" dirty="0"/>
              <a:t> 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3500" dirty="0"/>
              <a:t>			</a:t>
            </a:r>
            <a:r>
              <a:rPr lang="en-US" altLang="nl-NL" sz="3500" dirty="0" err="1"/>
              <a:t>geef</a:t>
            </a:r>
            <a:r>
              <a:rPr lang="en-US" altLang="nl-NL" sz="3500" dirty="0"/>
              <a:t> </a:t>
            </a:r>
            <a:r>
              <a:rPr lang="en-US" altLang="nl-NL" sz="3500" dirty="0" err="1"/>
              <a:t>transitieteam</a:t>
            </a:r>
            <a:r>
              <a:rPr lang="en-US" altLang="nl-NL" sz="3500" dirty="0"/>
              <a:t> </a:t>
            </a:r>
            <a:r>
              <a:rPr lang="en-US" altLang="nl-NL" sz="3500" dirty="0" err="1"/>
              <a:t>vrije</a:t>
            </a:r>
            <a:r>
              <a:rPr lang="en-US" altLang="nl-NL" sz="3500" dirty="0"/>
              <a:t> </a:t>
            </a:r>
            <a:r>
              <a:rPr lang="en-US" altLang="nl-NL" sz="3500" dirty="0" err="1"/>
              <a:t>ruimte</a:t>
            </a:r>
            <a:endParaRPr lang="en-US" altLang="nl-NL" dirty="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dirty="0"/>
              <a:t>					</a:t>
            </a: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35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3500" dirty="0"/>
          </a:p>
        </p:txBody>
      </p:sp>
    </p:spTree>
    <p:extLst>
      <p:ext uri="{BB962C8B-B14F-4D97-AF65-F5344CB8AC3E}">
        <p14:creationId xmlns:p14="http://schemas.microsoft.com/office/powerpoint/2010/main" val="16677018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1036"/>
            <a:ext cx="9144000" cy="72099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srgbClr val="00B050"/>
                </a:solidFill>
              </a:rPr>
              <a:t> 	</a:t>
            </a:r>
            <a:r>
              <a:rPr lang="nl-NL" sz="4900" b="1" dirty="0">
                <a:solidFill>
                  <a:schemeClr val="bg1"/>
                </a:solidFill>
                <a:latin typeface="+mn-lt"/>
              </a:rPr>
              <a:t>MAAK AMBITIEUS PLAN </a:t>
            </a:r>
            <a:endParaRPr lang="en-US" sz="4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0295" y="1570868"/>
            <a:ext cx="8655462" cy="4598719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FontTx/>
              <a:buNone/>
            </a:pPr>
            <a:r>
              <a:rPr lang="en-US" altLang="nl-NL" sz="800" dirty="0"/>
              <a:t>			 </a:t>
            </a:r>
            <a:r>
              <a:rPr lang="en-US" altLang="nl-NL" sz="3500" dirty="0"/>
              <a:t>roadmap </a:t>
            </a:r>
            <a:r>
              <a:rPr lang="en-US" altLang="nl-NL" sz="3500" dirty="0" err="1"/>
              <a:t>voor</a:t>
            </a:r>
            <a:r>
              <a:rPr lang="en-US" altLang="nl-NL" sz="3500" dirty="0"/>
              <a:t> 10 </a:t>
            </a:r>
            <a:r>
              <a:rPr lang="en-US" altLang="nl-NL" sz="3500" dirty="0" err="1"/>
              <a:t>jaar</a:t>
            </a:r>
            <a:endParaRPr lang="en-US" altLang="nl-NL" sz="35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800" dirty="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3500" dirty="0"/>
              <a:t>			coalition of the willing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800" dirty="0"/>
              <a:t> 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sz="3500" dirty="0"/>
              <a:t>			start </a:t>
            </a:r>
            <a:r>
              <a:rPr lang="en-US" altLang="nl-NL" sz="3500" dirty="0" err="1"/>
              <a:t>vernieuwende</a:t>
            </a:r>
            <a:r>
              <a:rPr lang="en-US" altLang="nl-NL" sz="3500" dirty="0"/>
              <a:t> pilots</a:t>
            </a:r>
            <a:endParaRPr lang="en-US" altLang="nl-NL" dirty="0"/>
          </a:p>
          <a:p>
            <a:pPr>
              <a:spcAft>
                <a:spcPct val="30000"/>
              </a:spcAft>
              <a:buFontTx/>
              <a:buNone/>
            </a:pPr>
            <a:r>
              <a:rPr lang="en-US" altLang="nl-NL" dirty="0"/>
              <a:t>					</a:t>
            </a:r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3500" dirty="0"/>
          </a:p>
          <a:p>
            <a:pPr>
              <a:spcAft>
                <a:spcPct val="30000"/>
              </a:spcAft>
              <a:buFontTx/>
              <a:buNone/>
            </a:pPr>
            <a:endParaRPr lang="en-US" altLang="nl-NL" sz="3500" dirty="0"/>
          </a:p>
        </p:txBody>
      </p:sp>
    </p:spTree>
    <p:extLst>
      <p:ext uri="{BB962C8B-B14F-4D97-AF65-F5344CB8AC3E}">
        <p14:creationId xmlns:p14="http://schemas.microsoft.com/office/powerpoint/2010/main" val="341424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73517" y="3180000"/>
            <a:ext cx="285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FFFF"/>
                </a:solidFill>
                <a:latin typeface="Calibri Light"/>
                <a:cs typeface="Calibri Light"/>
              </a:rPr>
              <a:t>Hengelo, 25 Augustus 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0005" y="190000"/>
            <a:ext cx="8943995" cy="5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471884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9863" y="211918"/>
            <a:ext cx="8447314" cy="53380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600" b="1" dirty="0">
                <a:solidFill>
                  <a:schemeClr val="bg1"/>
                </a:solidFill>
              </a:rPr>
              <a:t>   		</a:t>
            </a:r>
            <a:r>
              <a:rPr lang="en-US" sz="5400" b="1" dirty="0">
                <a:solidFill>
                  <a:schemeClr val="bg1"/>
                </a:solidFill>
              </a:rPr>
              <a:t>ENERGIETRANSITIE</a:t>
            </a:r>
          </a:p>
        </p:txBody>
      </p:sp>
    </p:spTree>
    <p:extLst>
      <p:ext uri="{BB962C8B-B14F-4D97-AF65-F5344CB8AC3E}">
        <p14:creationId xmlns:p14="http://schemas.microsoft.com/office/powerpoint/2010/main" val="35015265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036956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4400" b="1" dirty="0">
                <a:solidFill>
                  <a:schemeClr val="bg1"/>
                </a:solidFill>
              </a:rPr>
              <a:t>ga het wiel niet opnieuw uitvinden,</a:t>
            </a:r>
            <a:br>
              <a:rPr lang="nl-NL" sz="4400" b="1" dirty="0">
                <a:solidFill>
                  <a:schemeClr val="bg1"/>
                </a:solidFill>
              </a:rPr>
            </a:br>
            <a:r>
              <a:rPr lang="nl-NL" sz="4400" b="1" dirty="0">
                <a:solidFill>
                  <a:schemeClr val="bg1"/>
                </a:solidFill>
              </a:rPr>
              <a:t>alles is er al elders, dus leer daarvan </a:t>
            </a:r>
            <a:r>
              <a:rPr lang="nl-NL" sz="4400" b="1" dirty="0"/>
              <a:t/>
            </a:r>
            <a:br>
              <a:rPr lang="nl-NL" sz="4400" b="1" dirty="0"/>
            </a:b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918840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1799212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8800" b="1" dirty="0">
                <a:solidFill>
                  <a:schemeClr val="bg1"/>
                </a:solidFill>
              </a:rPr>
              <a:t>Ga op Tournee! </a:t>
            </a:r>
            <a:r>
              <a:rPr lang="nl-NL" sz="4400" b="1" dirty="0"/>
              <a:t/>
            </a:r>
            <a:br>
              <a:rPr lang="nl-NL" sz="4400" b="1" dirty="0"/>
            </a:b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3087921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1900052"/>
            <a:ext cx="9405256" cy="1433698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4800" b="1" dirty="0">
                <a:solidFill>
                  <a:schemeClr val="bg1"/>
                </a:solidFill>
              </a:rPr>
              <a:t>werk niet met breed draagvlak</a:t>
            </a:r>
            <a:br>
              <a:rPr lang="nl-NL" sz="4800" b="1" dirty="0">
                <a:solidFill>
                  <a:schemeClr val="bg1"/>
                </a:solidFill>
              </a:rPr>
            </a:br>
            <a:r>
              <a:rPr lang="nl-NL" sz="4800" b="1" dirty="0">
                <a:solidFill>
                  <a:schemeClr val="bg1"/>
                </a:solidFill>
              </a:rPr>
              <a:t>maar met smal, diep draagvlak</a:t>
            </a:r>
            <a:r>
              <a:rPr lang="nl-NL" sz="4400" b="1" dirty="0"/>
              <a:t/>
            </a:r>
            <a:br>
              <a:rPr lang="nl-NL" sz="4400" b="1" dirty="0"/>
            </a:b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16664422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dianumm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6C0AB33-8C45-4300-9C58-A793B24B7219}" type="slidenum">
              <a:rPr lang="nl-NL" smtClean="0">
                <a:solidFill>
                  <a:srgbClr val="000000"/>
                </a:solidFill>
              </a:rPr>
              <a:pPr/>
              <a:t>73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" y="263363"/>
            <a:ext cx="893499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l-NL" sz="4400" b="1" dirty="0">
                <a:solidFill>
                  <a:schemeClr val="bg1"/>
                </a:solidFill>
                <a:latin typeface="+mn-lt"/>
              </a:rPr>
              <a:t>NIET via het zoveelste Convenant</a:t>
            </a:r>
          </a:p>
        </p:txBody>
      </p:sp>
      <p:pic>
        <p:nvPicPr>
          <p:cNvPr id="4101" name="Picture 8" descr="Bossche Energie Convenant (1) 19 nov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3544"/>
            <a:ext cx="9144000" cy="4651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331640" y="4417674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Ondertekening in 2016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38071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669073" y="880953"/>
            <a:ext cx="8474926" cy="467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800" dirty="0">
                <a:latin typeface="Arial" pitchFamily="34" charset="0"/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convenanten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stuurgroepen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regiegroepen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blauwdrukken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abstracte visies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</a:t>
            </a:r>
          </a:p>
          <a:p>
            <a:pPr>
              <a:lnSpc>
                <a:spcPct val="80000"/>
              </a:lnSpc>
              <a:defRPr/>
            </a:pPr>
            <a:endParaRPr lang="nl-NL" sz="28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2800" dirty="0">
                <a:solidFill>
                  <a:schemeClr val="bg1"/>
                </a:solidFill>
                <a:cs typeface="Arial" pitchFamily="34" charset="0"/>
              </a:rPr>
              <a:t>		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0" y="287571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400" b="1" dirty="0">
                <a:solidFill>
                  <a:schemeClr val="bg1"/>
                </a:solidFill>
                <a:latin typeface="+mj-lt"/>
              </a:rPr>
              <a:t>Wat Niet Werkt</a:t>
            </a:r>
            <a:endParaRPr lang="en-US" sz="44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111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669073" y="880953"/>
            <a:ext cx="8474926" cy="467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maatschappelijke Coalitie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kleine groep trekkers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koplopers, </a:t>
            </a:r>
            <a:r>
              <a:rPr lang="nl-NL" sz="3200" dirty="0" err="1">
                <a:solidFill>
                  <a:schemeClr val="bg1"/>
                </a:solidFill>
                <a:cs typeface="Arial" pitchFamily="34" charset="0"/>
              </a:rPr>
              <a:t>verbinders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, kantelaars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faciliterende overheid</a:t>
            </a:r>
          </a:p>
          <a:p>
            <a:pPr>
              <a:lnSpc>
                <a:spcPct val="80000"/>
              </a:lnSpc>
              <a:defRPr/>
            </a:pPr>
            <a:endParaRPr lang="nl-NL" sz="28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2800" dirty="0">
                <a:solidFill>
                  <a:schemeClr val="bg1"/>
                </a:solidFill>
                <a:cs typeface="Arial" pitchFamily="34" charset="0"/>
              </a:rPr>
              <a:t>		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0" y="325931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400" b="1" dirty="0">
                <a:solidFill>
                  <a:schemeClr val="bg1"/>
                </a:solidFill>
                <a:latin typeface="+mj-lt"/>
              </a:rPr>
              <a:t>Wat Wel Kan Werken</a:t>
            </a:r>
            <a:endParaRPr lang="en-US" sz="44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613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300768"/>
            <a:ext cx="925195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/>
              <a:t>	</a:t>
            </a:r>
            <a:r>
              <a:rPr lang="nl-NL" sz="2400" dirty="0">
                <a:solidFill>
                  <a:srgbClr val="00B050"/>
                </a:solidFill>
              </a:rPr>
              <a:t>  </a:t>
            </a:r>
            <a:r>
              <a:rPr lang="nl-NL" sz="4000" b="1" dirty="0">
                <a:solidFill>
                  <a:srgbClr val="00B050"/>
                </a:solidFill>
                <a:latin typeface="Calibri" pitchFamily="34" charset="0"/>
              </a:rPr>
              <a:t>  		</a:t>
            </a:r>
            <a:r>
              <a:rPr lang="nl-NL" sz="4400" b="1" dirty="0">
                <a:solidFill>
                  <a:schemeClr val="bg1"/>
                </a:solidFill>
                <a:latin typeface="Calibri" pitchFamily="34" charset="0"/>
              </a:rPr>
              <a:t>Grootste Opgave in 150 jaar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1600" b="1" dirty="0">
                <a:solidFill>
                  <a:schemeClr val="bg1"/>
                </a:solidFill>
                <a:latin typeface="Calibri" pitchFamily="34" charset="0"/>
              </a:rPr>
              <a:t>		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800" b="1" dirty="0">
                <a:solidFill>
                  <a:schemeClr val="bg1"/>
                </a:solidFill>
                <a:latin typeface="Calibri" pitchFamily="34" charset="0"/>
              </a:rPr>
              <a:t>			</a:t>
            </a:r>
            <a:r>
              <a:rPr lang="nl-NL" sz="3600" dirty="0">
                <a:solidFill>
                  <a:schemeClr val="bg1"/>
                </a:solidFill>
                <a:latin typeface="Calibri" pitchFamily="34" charset="0"/>
              </a:rPr>
              <a:t>85% van Nederlanders weet niet dat we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3600" dirty="0">
                <a:solidFill>
                  <a:schemeClr val="bg1"/>
                </a:solidFill>
                <a:latin typeface="Calibri" pitchFamily="34" charset="0"/>
              </a:rPr>
              <a:t>			een enorme energie-opgave hebben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36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3600" dirty="0">
                <a:solidFill>
                  <a:schemeClr val="bg1"/>
                </a:solidFill>
                <a:latin typeface="Calibri" pitchFamily="34" charset="0"/>
              </a:rPr>
              <a:t>		</a:t>
            </a:r>
            <a:r>
              <a:rPr lang="nl-NL" sz="4400" b="1" dirty="0">
                <a:solidFill>
                  <a:schemeClr val="bg1"/>
                </a:solidFill>
                <a:latin typeface="Calibri" pitchFamily="34" charset="0"/>
              </a:rPr>
              <a:t>Hoe krijgen we mijn moeder mee?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3600" b="1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800" b="1" dirty="0">
                <a:solidFill>
                  <a:schemeClr val="bg1"/>
                </a:solidFill>
                <a:latin typeface="Calibri" pitchFamily="34" charset="0"/>
              </a:rPr>
              <a:t>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400" dirty="0">
                <a:latin typeface="Calibri" pitchFamily="34" charset="0"/>
              </a:rPr>
              <a:t>	  				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/>
              <a:t>	</a:t>
            </a:r>
            <a:endParaRPr lang="en-US" sz="2000" dirty="0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179388" y="337344"/>
            <a:ext cx="8686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693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644466"/>
            <a:ext cx="2940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INHOUD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231087" cy="5715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>
                <a:solidFill>
                  <a:prstClr val="white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32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>
                <a:solidFill>
                  <a:prstClr val="white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>
                <a:solidFill>
                  <a:prstClr val="white"/>
                </a:solidFill>
              </a:rPr>
              <a:t>	vooral mentale en organisatorische opgave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32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>
                <a:solidFill>
                  <a:prstClr val="white"/>
                </a:solidFill>
              </a:rPr>
              <a:t>	technologische innovatie gaat wel door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32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endParaRPr lang="nl-NL" altLang="nl-NL" sz="3200" dirty="0">
              <a:solidFill>
                <a:prstClr val="white"/>
              </a:solidFill>
            </a:endParaRP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>
                <a:solidFill>
                  <a:prstClr val="white"/>
                </a:solidFill>
              </a:rPr>
              <a:t>	schaalsprong nodig in ons denken &amp; handelen 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nl-NL" altLang="nl-NL" sz="3200" dirty="0">
                <a:solidFill>
                  <a:prstClr val="white"/>
                </a:solidFill>
              </a:rPr>
              <a:t>	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004" y="-94828"/>
            <a:ext cx="8740239" cy="19517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MENTALE OPGAVE</a:t>
            </a:r>
          </a:p>
        </p:txBody>
      </p:sp>
    </p:spTree>
    <p:extLst>
      <p:ext uri="{BB962C8B-B14F-4D97-AF65-F5344CB8AC3E}">
        <p14:creationId xmlns:p14="http://schemas.microsoft.com/office/powerpoint/2010/main" val="5888687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73517" y="3180000"/>
            <a:ext cx="285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FFFF"/>
                </a:solidFill>
                <a:latin typeface="Calibri Light"/>
                <a:cs typeface="Calibri Light"/>
              </a:rPr>
              <a:t>Hengelo, 25 Augustus 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" y="0"/>
            <a:ext cx="9144000" cy="5715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471883" cy="571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9863" y="211918"/>
            <a:ext cx="8447314" cy="53380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800" b="1" dirty="0">
                <a:solidFill>
                  <a:schemeClr val="bg1"/>
                </a:solidFill>
              </a:rPr>
              <a:t>	 WAT BETEKENT DAT</a:t>
            </a:r>
          </a:p>
          <a:p>
            <a:pPr lvl="1"/>
            <a:r>
              <a:rPr lang="en-US" sz="4800" b="1" dirty="0">
                <a:solidFill>
                  <a:schemeClr val="bg1"/>
                </a:solidFill>
              </a:rPr>
              <a:t>	 VOOR HILVARENBEEK?</a:t>
            </a:r>
          </a:p>
        </p:txBody>
      </p:sp>
    </p:spTree>
    <p:extLst>
      <p:ext uri="{BB962C8B-B14F-4D97-AF65-F5344CB8AC3E}">
        <p14:creationId xmlns:p14="http://schemas.microsoft.com/office/powerpoint/2010/main" val="12432588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799701" y="1203170"/>
            <a:ext cx="8474926" cy="419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				</a:t>
            </a:r>
            <a:endParaRPr lang="nl-NL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					</a:t>
            </a:r>
            <a:r>
              <a:rPr lang="nl-NL" sz="40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wonen</a:t>
            </a:r>
          </a:p>
          <a:p>
            <a:pPr>
              <a:lnSpc>
                <a:spcPct val="80000"/>
              </a:lnSpc>
              <a:defRPr/>
            </a:pPr>
            <a:endParaRPr lang="nl-NL" sz="40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40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					vervoer</a:t>
            </a:r>
          </a:p>
          <a:p>
            <a:pPr>
              <a:lnSpc>
                <a:spcPct val="80000"/>
              </a:lnSpc>
              <a:defRPr/>
            </a:pPr>
            <a:endParaRPr lang="nl-NL" sz="40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40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					voeding</a:t>
            </a:r>
          </a:p>
          <a:p>
            <a:pPr>
              <a:lnSpc>
                <a:spcPct val="80000"/>
              </a:lnSpc>
              <a:defRPr/>
            </a:pPr>
            <a:endParaRPr lang="nl-NL" sz="40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40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					bedrijventerreinen</a:t>
            </a:r>
          </a:p>
          <a:p>
            <a:pPr>
              <a:lnSpc>
                <a:spcPct val="80000"/>
              </a:lnSpc>
              <a:defRPr/>
            </a:pPr>
            <a:endParaRPr lang="nl-NL" sz="40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" y="216959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400" b="1" dirty="0" err="1">
                <a:solidFill>
                  <a:schemeClr val="bg1"/>
                </a:solidFill>
                <a:latin typeface="+mj-lt"/>
              </a:rPr>
              <a:t>Duurzaamheids</a:t>
            </a:r>
            <a:r>
              <a:rPr lang="nl-NL" sz="4400" b="1" dirty="0">
                <a:solidFill>
                  <a:schemeClr val="bg1"/>
                </a:solidFill>
                <a:latin typeface="+mj-lt"/>
              </a:rPr>
              <a:t> Opgave Hilvarenbeek</a:t>
            </a:r>
            <a:endParaRPr lang="en-US" sz="44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57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 5"/>
          <p:cNvSpPr>
            <a:spLocks noChangeShapeType="1"/>
          </p:cNvSpPr>
          <p:nvPr/>
        </p:nvSpPr>
        <p:spPr bwMode="auto">
          <a:xfrm flipH="1">
            <a:off x="5233922" y="1637800"/>
            <a:ext cx="2377994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5516648" y="1318017"/>
            <a:ext cx="2095268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Doorontwikkelingsfase</a:t>
            </a:r>
            <a:endParaRPr lang="en-GB" sz="1600" dirty="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5124717" y="1211325"/>
            <a:ext cx="0" cy="3993707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9158" tIns="39580" rIns="79158" bIns="3958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7652987" y="1181365"/>
            <a:ext cx="0" cy="40501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9158" tIns="39580" rIns="79158" bIns="3958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2579337" y="1304215"/>
            <a:ext cx="1661096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Voorontwikkelingsfase</a:t>
            </a:r>
            <a:endParaRPr lang="en-GB" sz="1600" dirty="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H="1">
            <a:off x="2333273" y="1648296"/>
            <a:ext cx="22431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H="1">
            <a:off x="4621832" y="1228431"/>
            <a:ext cx="0" cy="4000414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9158" tIns="39580" rIns="79158" bIns="3958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807686" y="2997850"/>
            <a:ext cx="1618104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Duurzaam</a:t>
            </a:r>
            <a:endParaRPr lang="en-GB" sz="1600" dirty="0">
              <a:solidFill>
                <a:srgbClr val="FFFFFF"/>
              </a:solidFill>
              <a:latin typeface="Arial Narrow" charset="0"/>
            </a:endParaRPr>
          </a:p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Decentraal</a:t>
            </a:r>
            <a:endParaRPr lang="en-GB" sz="1600" dirty="0">
              <a:solidFill>
                <a:srgbClr val="FFFFFF"/>
              </a:solidFill>
              <a:latin typeface="Arial Narrow" charset="0"/>
            </a:endParaRPr>
          </a:p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GB" sz="1600" dirty="0">
                <a:solidFill>
                  <a:srgbClr val="FFFFFF"/>
                </a:solidFill>
                <a:latin typeface="Arial Narrow" charset="0"/>
              </a:rPr>
              <a:t>Bottom-up</a:t>
            </a:r>
            <a:r>
              <a:rPr lang="en-GB" sz="1400" dirty="0">
                <a:solidFill>
                  <a:srgbClr val="FFFFFF"/>
                </a:solidFill>
                <a:latin typeface="Arial Narrow" charset="0"/>
              </a:rPr>
              <a:t>	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2752228" y="3004973"/>
            <a:ext cx="2314575" cy="116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Fossiel</a:t>
            </a:r>
            <a:endParaRPr lang="en-GB" sz="1600" dirty="0">
              <a:solidFill>
                <a:srgbClr val="FFFFFF"/>
              </a:solidFill>
              <a:latin typeface="Arial Narrow" charset="0"/>
            </a:endParaRPr>
          </a:p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Centraal</a:t>
            </a:r>
            <a:endParaRPr lang="en-GB" sz="1600" dirty="0">
              <a:solidFill>
                <a:srgbClr val="FFFFFF"/>
              </a:solidFill>
              <a:latin typeface="Arial Narrow" charset="0"/>
            </a:endParaRPr>
          </a:p>
          <a:p>
            <a:pPr>
              <a:lnSpc>
                <a:spcPct val="120000"/>
              </a:lnSpc>
              <a:spcAft>
                <a:spcPct val="40000"/>
              </a:spcAft>
            </a:pPr>
            <a:r>
              <a:rPr lang="en-GB" sz="1600" dirty="0">
                <a:solidFill>
                  <a:srgbClr val="FFFFFF"/>
                </a:solidFill>
                <a:latin typeface="Arial Narrow" charset="0"/>
              </a:rPr>
              <a:t>Top-down	</a:t>
            </a: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8361013" y="5321072"/>
            <a:ext cx="420687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GB" sz="1400" b="1" dirty="0" err="1">
                <a:solidFill>
                  <a:srgbClr val="FFFFFF"/>
                </a:solidFill>
                <a:latin typeface="Arial Narrow" charset="0"/>
              </a:rPr>
              <a:t>Tijd</a:t>
            </a:r>
            <a:endParaRPr lang="en-GB" sz="1400" b="1" dirty="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>
            <a:off x="869600" y="5239428"/>
            <a:ext cx="78644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9158" tIns="39580" rIns="79158" bIns="3958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26643" y="1342608"/>
            <a:ext cx="2306630" cy="62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9158" tIns="39580" rIns="79158" bIns="3958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40000"/>
              </a:spcAft>
            </a:pPr>
            <a:endParaRPr lang="en-GB" sz="1600" dirty="0">
              <a:solidFill>
                <a:srgbClr val="FFFFFF"/>
              </a:solidFill>
              <a:latin typeface="Arial Narrow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Duurzaam</a:t>
            </a:r>
            <a:r>
              <a:rPr lang="en-GB" sz="1600" dirty="0">
                <a:solidFill>
                  <a:srgbClr val="FFFFFF"/>
                </a:solidFill>
                <a:latin typeface="Arial Narrow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Energie</a:t>
            </a:r>
            <a:r>
              <a:rPr lang="en-GB" sz="1600" dirty="0">
                <a:solidFill>
                  <a:srgbClr val="FFFFFF"/>
                </a:solidFill>
                <a:latin typeface="Arial Narrow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Systeem</a:t>
            </a:r>
            <a:endParaRPr lang="en-GB" sz="1600" dirty="0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 flipH="1" flipV="1">
            <a:off x="885473" y="1968331"/>
            <a:ext cx="0" cy="325786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9158" tIns="39580" rIns="79158" bIns="3958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3" name="Line 41"/>
          <p:cNvSpPr>
            <a:spLocks noChangeShapeType="1"/>
          </p:cNvSpPr>
          <p:nvPr/>
        </p:nvSpPr>
        <p:spPr bwMode="auto">
          <a:xfrm>
            <a:off x="2177699" y="1311983"/>
            <a:ext cx="3175" cy="3916862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9158" tIns="39580" rIns="79158" bIns="3958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4" name="Freeform 42"/>
          <p:cNvSpPr>
            <a:spLocks/>
          </p:cNvSpPr>
          <p:nvPr/>
        </p:nvSpPr>
        <p:spPr bwMode="auto">
          <a:xfrm>
            <a:off x="869599" y="5044868"/>
            <a:ext cx="1308100" cy="103279"/>
          </a:xfrm>
          <a:custGeom>
            <a:avLst/>
            <a:gdLst>
              <a:gd name="T0" fmla="*/ 0 w 824"/>
              <a:gd name="T1" fmla="*/ 2147483647 h 81"/>
              <a:gd name="T2" fmla="*/ 2147483647 w 824"/>
              <a:gd name="T3" fmla="*/ 2147483647 h 81"/>
              <a:gd name="T4" fmla="*/ 2147483647 w 824"/>
              <a:gd name="T5" fmla="*/ 0 h 81"/>
              <a:gd name="T6" fmla="*/ 0 60000 65536"/>
              <a:gd name="T7" fmla="*/ 0 60000 65536"/>
              <a:gd name="T8" fmla="*/ 0 60000 65536"/>
              <a:gd name="T9" fmla="*/ 0 w 824"/>
              <a:gd name="T10" fmla="*/ 0 h 81"/>
              <a:gd name="T11" fmla="*/ 824 w 824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4" h="81">
                <a:moveTo>
                  <a:pt x="0" y="81"/>
                </a:moveTo>
                <a:cubicBezTo>
                  <a:pt x="74" y="76"/>
                  <a:pt x="309" y="62"/>
                  <a:pt x="446" y="48"/>
                </a:cubicBezTo>
                <a:cubicBezTo>
                  <a:pt x="583" y="34"/>
                  <a:pt x="745" y="10"/>
                  <a:pt x="824" y="0"/>
                </a:cubicBezTo>
              </a:path>
            </a:pathLst>
          </a:custGeom>
          <a:noFill/>
          <a:ln w="635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7" name="AutoShape 59"/>
          <p:cNvSpPr>
            <a:spLocks noChangeArrowheads="1"/>
          </p:cNvSpPr>
          <p:nvPr/>
        </p:nvSpPr>
        <p:spPr bwMode="auto">
          <a:xfrm>
            <a:off x="4687656" y="4918255"/>
            <a:ext cx="417513" cy="396537"/>
          </a:xfrm>
          <a:prstGeom prst="upArrow">
            <a:avLst>
              <a:gd name="adj1" fmla="val 50000"/>
              <a:gd name="adj2" fmla="val 29563"/>
            </a:avLst>
          </a:prstGeom>
          <a:gradFill rotWithShape="1">
            <a:gsLst>
              <a:gs pos="0">
                <a:srgbClr val="97A1FF"/>
              </a:gs>
              <a:gs pos="100000">
                <a:srgbClr val="E4E7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8" name="Text Box 60"/>
          <p:cNvSpPr txBox="1">
            <a:spLocks noChangeArrowheads="1"/>
          </p:cNvSpPr>
          <p:nvPr/>
        </p:nvSpPr>
        <p:spPr bwMode="auto">
          <a:xfrm>
            <a:off x="4355150" y="5290979"/>
            <a:ext cx="1189749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Wij</a:t>
            </a:r>
            <a:r>
              <a:rPr lang="en-GB" sz="1600" dirty="0">
                <a:solidFill>
                  <a:srgbClr val="FFFFFF"/>
                </a:solidFill>
                <a:latin typeface="Arial Narrow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zitten</a:t>
            </a:r>
            <a:r>
              <a:rPr lang="en-GB" sz="1600" dirty="0">
                <a:solidFill>
                  <a:srgbClr val="FFFFFF"/>
                </a:solidFill>
                <a:latin typeface="Arial Narrow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 Narrow" charset="0"/>
              </a:rPr>
              <a:t>hier</a:t>
            </a:r>
            <a:endParaRPr lang="en-GB" sz="16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51" name="Afbeelding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25" y="1987100"/>
            <a:ext cx="1214755" cy="395624"/>
          </a:xfrm>
          <a:prstGeom prst="rect">
            <a:avLst/>
          </a:prstGeom>
        </p:spPr>
      </p:pic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4166399" y="2044762"/>
            <a:ext cx="1350249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0" tIns="0" rIns="0" bIns="0" anchor="ctr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ct val="40000"/>
              </a:spcAft>
            </a:pPr>
            <a:r>
              <a:rPr lang="en-GB" sz="1800" b="1" dirty="0" err="1">
                <a:solidFill>
                  <a:srgbClr val="FFFFFF"/>
                </a:solidFill>
                <a:latin typeface="Arial Narrow" charset="0"/>
              </a:rPr>
              <a:t>Kantel</a:t>
            </a:r>
            <a:r>
              <a:rPr lang="en-GB" sz="1800" b="1" dirty="0">
                <a:solidFill>
                  <a:srgbClr val="FFFFFF"/>
                </a:solidFill>
                <a:latin typeface="Arial Narrow" charset="0"/>
              </a:rPr>
              <a:t> Punt</a:t>
            </a:r>
          </a:p>
        </p:txBody>
      </p:sp>
      <p:sp>
        <p:nvSpPr>
          <p:cNvPr id="54" name="Freeform 42"/>
          <p:cNvSpPr>
            <a:spLocks/>
          </p:cNvSpPr>
          <p:nvPr/>
        </p:nvSpPr>
        <p:spPr bwMode="auto">
          <a:xfrm>
            <a:off x="7706963" y="1747891"/>
            <a:ext cx="1308100" cy="103279"/>
          </a:xfrm>
          <a:custGeom>
            <a:avLst/>
            <a:gdLst>
              <a:gd name="T0" fmla="*/ 0 w 824"/>
              <a:gd name="T1" fmla="*/ 2147483647 h 81"/>
              <a:gd name="T2" fmla="*/ 2147483647 w 824"/>
              <a:gd name="T3" fmla="*/ 2147483647 h 81"/>
              <a:gd name="T4" fmla="*/ 2147483647 w 824"/>
              <a:gd name="T5" fmla="*/ 0 h 81"/>
              <a:gd name="T6" fmla="*/ 0 60000 65536"/>
              <a:gd name="T7" fmla="*/ 0 60000 65536"/>
              <a:gd name="T8" fmla="*/ 0 60000 65536"/>
              <a:gd name="T9" fmla="*/ 0 w 824"/>
              <a:gd name="T10" fmla="*/ 0 h 81"/>
              <a:gd name="T11" fmla="*/ 824 w 824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4" h="81">
                <a:moveTo>
                  <a:pt x="0" y="81"/>
                </a:moveTo>
                <a:cubicBezTo>
                  <a:pt x="74" y="76"/>
                  <a:pt x="309" y="62"/>
                  <a:pt x="446" y="48"/>
                </a:cubicBezTo>
                <a:cubicBezTo>
                  <a:pt x="583" y="34"/>
                  <a:pt x="745" y="10"/>
                  <a:pt x="824" y="0"/>
                </a:cubicBezTo>
              </a:path>
            </a:pathLst>
          </a:custGeom>
          <a:noFill/>
          <a:ln w="635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Vrije vorm 1"/>
          <p:cNvSpPr/>
          <p:nvPr/>
        </p:nvSpPr>
        <p:spPr>
          <a:xfrm>
            <a:off x="2191897" y="3932903"/>
            <a:ext cx="2417232" cy="1106129"/>
          </a:xfrm>
          <a:custGeom>
            <a:avLst/>
            <a:gdLst>
              <a:gd name="connsiteX0" fmla="*/ 0 w 2417232"/>
              <a:gd name="connsiteY0" fmla="*/ 1106129 h 1106129"/>
              <a:gd name="connsiteX1" fmla="*/ 440428 w 2417232"/>
              <a:gd name="connsiteY1" fmla="*/ 1095887 h 1106129"/>
              <a:gd name="connsiteX2" fmla="*/ 829643 w 2417232"/>
              <a:gd name="connsiteY2" fmla="*/ 1075403 h 1106129"/>
              <a:gd name="connsiteX3" fmla="*/ 1300799 w 2417232"/>
              <a:gd name="connsiteY3" fmla="*/ 993468 h 1106129"/>
              <a:gd name="connsiteX4" fmla="*/ 1710499 w 2417232"/>
              <a:gd name="connsiteY4" fmla="*/ 819355 h 1106129"/>
              <a:gd name="connsiteX5" fmla="*/ 2038259 w 2417232"/>
              <a:gd name="connsiteY5" fmla="*/ 583791 h 1106129"/>
              <a:gd name="connsiteX6" fmla="*/ 2253352 w 2417232"/>
              <a:gd name="connsiteY6" fmla="*/ 317500 h 1106129"/>
              <a:gd name="connsiteX7" fmla="*/ 2376262 w 2417232"/>
              <a:gd name="connsiteY7" fmla="*/ 81936 h 1106129"/>
              <a:gd name="connsiteX8" fmla="*/ 2417232 w 2417232"/>
              <a:gd name="connsiteY8" fmla="*/ 0 h 110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7232" h="1106129">
                <a:moveTo>
                  <a:pt x="0" y="1106129"/>
                </a:moveTo>
                <a:lnTo>
                  <a:pt x="440428" y="1095887"/>
                </a:lnTo>
                <a:cubicBezTo>
                  <a:pt x="578702" y="1090766"/>
                  <a:pt x="686248" y="1092473"/>
                  <a:pt x="829643" y="1075403"/>
                </a:cubicBezTo>
                <a:cubicBezTo>
                  <a:pt x="973038" y="1058333"/>
                  <a:pt x="1153990" y="1036143"/>
                  <a:pt x="1300799" y="993468"/>
                </a:cubicBezTo>
                <a:cubicBezTo>
                  <a:pt x="1447608" y="950793"/>
                  <a:pt x="1587589" y="887634"/>
                  <a:pt x="1710499" y="819355"/>
                </a:cubicBezTo>
                <a:cubicBezTo>
                  <a:pt x="1833409" y="751076"/>
                  <a:pt x="1947784" y="667433"/>
                  <a:pt x="2038259" y="583791"/>
                </a:cubicBezTo>
                <a:cubicBezTo>
                  <a:pt x="2128734" y="500149"/>
                  <a:pt x="2197018" y="401143"/>
                  <a:pt x="2253352" y="317500"/>
                </a:cubicBezTo>
                <a:cubicBezTo>
                  <a:pt x="2309686" y="233857"/>
                  <a:pt x="2348949" y="134853"/>
                  <a:pt x="2376262" y="81936"/>
                </a:cubicBezTo>
                <a:cubicBezTo>
                  <a:pt x="2403575" y="29019"/>
                  <a:pt x="2417232" y="0"/>
                  <a:pt x="2417232" y="0"/>
                </a:cubicBezTo>
              </a:path>
            </a:pathLst>
          </a:cu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3" name="Vrije vorm 2"/>
          <p:cNvSpPr/>
          <p:nvPr/>
        </p:nvSpPr>
        <p:spPr>
          <a:xfrm>
            <a:off x="5151982" y="1853790"/>
            <a:ext cx="2478687" cy="1362178"/>
          </a:xfrm>
          <a:custGeom>
            <a:avLst/>
            <a:gdLst>
              <a:gd name="connsiteX0" fmla="*/ 0 w 2478687"/>
              <a:gd name="connsiteY0" fmla="*/ 1362178 h 1362178"/>
              <a:gd name="connsiteX1" fmla="*/ 153638 w 2478687"/>
              <a:gd name="connsiteY1" fmla="*/ 1075404 h 1362178"/>
              <a:gd name="connsiteX2" fmla="*/ 276548 w 2478687"/>
              <a:gd name="connsiteY2" fmla="*/ 839839 h 1362178"/>
              <a:gd name="connsiteX3" fmla="*/ 491641 w 2478687"/>
              <a:gd name="connsiteY3" fmla="*/ 501855 h 1362178"/>
              <a:gd name="connsiteX4" fmla="*/ 757946 w 2478687"/>
              <a:gd name="connsiteY4" fmla="*/ 276533 h 1362178"/>
              <a:gd name="connsiteX5" fmla="*/ 1095949 w 2478687"/>
              <a:gd name="connsiteY5" fmla="*/ 153629 h 1362178"/>
              <a:gd name="connsiteX6" fmla="*/ 1505649 w 2478687"/>
              <a:gd name="connsiteY6" fmla="*/ 81936 h 1362178"/>
              <a:gd name="connsiteX7" fmla="*/ 1812924 w 2478687"/>
              <a:gd name="connsiteY7" fmla="*/ 40968 h 1362178"/>
              <a:gd name="connsiteX8" fmla="*/ 2478687 w 2478687"/>
              <a:gd name="connsiteY8" fmla="*/ 0 h 1362178"/>
              <a:gd name="connsiteX9" fmla="*/ 2478687 w 2478687"/>
              <a:gd name="connsiteY9" fmla="*/ 0 h 136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8687" h="1362178">
                <a:moveTo>
                  <a:pt x="0" y="1362178"/>
                </a:moveTo>
                <a:lnTo>
                  <a:pt x="153638" y="1075404"/>
                </a:lnTo>
                <a:cubicBezTo>
                  <a:pt x="199729" y="988347"/>
                  <a:pt x="220214" y="935430"/>
                  <a:pt x="276548" y="839839"/>
                </a:cubicBezTo>
                <a:cubicBezTo>
                  <a:pt x="332882" y="744248"/>
                  <a:pt x="411408" y="595739"/>
                  <a:pt x="491641" y="501855"/>
                </a:cubicBezTo>
                <a:cubicBezTo>
                  <a:pt x="571874" y="407971"/>
                  <a:pt x="657228" y="334571"/>
                  <a:pt x="757946" y="276533"/>
                </a:cubicBezTo>
                <a:cubicBezTo>
                  <a:pt x="858664" y="218495"/>
                  <a:pt x="971332" y="186062"/>
                  <a:pt x="1095949" y="153629"/>
                </a:cubicBezTo>
                <a:cubicBezTo>
                  <a:pt x="1220566" y="121196"/>
                  <a:pt x="1386153" y="100713"/>
                  <a:pt x="1505649" y="81936"/>
                </a:cubicBezTo>
                <a:cubicBezTo>
                  <a:pt x="1625145" y="63159"/>
                  <a:pt x="1650751" y="54624"/>
                  <a:pt x="1812924" y="40968"/>
                </a:cubicBezTo>
                <a:cubicBezTo>
                  <a:pt x="1975097" y="27312"/>
                  <a:pt x="2478687" y="0"/>
                  <a:pt x="2478687" y="0"/>
                </a:cubicBezTo>
                <a:lnTo>
                  <a:pt x="2478687" y="0"/>
                </a:lnTo>
              </a:path>
            </a:pathLst>
          </a:cu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26643" y="-199947"/>
            <a:ext cx="9144000" cy="1535940"/>
          </a:xfrm>
        </p:spPr>
        <p:txBody>
          <a:bodyPr>
            <a:norm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</a:rPr>
              <a:t>TRANSITIE NAAR DUURZAME ENERGIE</a:t>
            </a:r>
          </a:p>
        </p:txBody>
      </p:sp>
    </p:spTree>
    <p:extLst>
      <p:ext uri="{BB962C8B-B14F-4D97-AF65-F5344CB8AC3E}">
        <p14:creationId xmlns:p14="http://schemas.microsoft.com/office/powerpoint/2010/main" val="37747157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3288" y="819398"/>
            <a:ext cx="8950712" cy="47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40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0" y="288911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chemeClr val="bg1"/>
                </a:solidFill>
                <a:latin typeface="+mj-lt"/>
              </a:rPr>
              <a:t>ABC Westland: duurzaamste Bedrijventerrein</a:t>
            </a:r>
            <a:endParaRPr lang="en-US" sz="36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964"/>
            <a:ext cx="9144000" cy="45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112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3288" y="819398"/>
            <a:ext cx="8950712" cy="47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restwarmte gebruik</a:t>
            </a:r>
          </a:p>
          <a:p>
            <a:pPr>
              <a:lnSpc>
                <a:spcPct val="80000"/>
              </a:lnSpc>
              <a:defRPr/>
            </a:pPr>
            <a:endParaRPr lang="nl-NL" sz="24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afvalverwerking</a:t>
            </a:r>
          </a:p>
          <a:p>
            <a:pPr>
              <a:lnSpc>
                <a:spcPct val="80000"/>
              </a:lnSpc>
              <a:defRPr/>
            </a:pPr>
            <a:endParaRPr lang="nl-NL" sz="24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zonnepanelen  [10.000]</a:t>
            </a:r>
          </a:p>
          <a:p>
            <a:pPr>
              <a:lnSpc>
                <a:spcPct val="80000"/>
              </a:lnSpc>
              <a:defRPr/>
            </a:pPr>
            <a:endParaRPr lang="nl-NL" sz="24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LED verlichting</a:t>
            </a:r>
          </a:p>
          <a:p>
            <a:pPr>
              <a:lnSpc>
                <a:spcPct val="80000"/>
              </a:lnSpc>
              <a:defRPr/>
            </a:pPr>
            <a:endParaRPr lang="nl-NL" sz="24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energiezuinige gebouwen  </a:t>
            </a:r>
          </a:p>
          <a:p>
            <a:pPr>
              <a:lnSpc>
                <a:spcPct val="80000"/>
              </a:lnSpc>
              <a:defRPr/>
            </a:pPr>
            <a:endParaRPr lang="nl-NL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 </a:t>
            </a:r>
            <a:r>
              <a:rPr lang="nl-NL" sz="4000" dirty="0">
                <a:solidFill>
                  <a:schemeClr val="bg1"/>
                </a:solidFill>
                <a:cs typeface="Arial" pitchFamily="34" charset="0"/>
              </a:rPr>
              <a:t>in 6 jaar terug verdiend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40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-155447" y="222779"/>
            <a:ext cx="948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chemeClr val="bg1"/>
                </a:solidFill>
                <a:latin typeface="+mj-lt"/>
              </a:rPr>
              <a:t>Duurzame Bedrijventerreinen Hilvarenbeek</a:t>
            </a:r>
            <a:endParaRPr lang="en-US" sz="36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459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036956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4400" b="1" dirty="0">
                <a:solidFill>
                  <a:schemeClr val="bg1"/>
                </a:solidFill>
              </a:rPr>
              <a:t>in Hilvarenbeek zijn in 2023 </a:t>
            </a:r>
            <a:br>
              <a:rPr lang="nl-NL" sz="4400" b="1" dirty="0">
                <a:solidFill>
                  <a:schemeClr val="bg1"/>
                </a:solidFill>
              </a:rPr>
            </a:br>
            <a:r>
              <a:rPr lang="nl-NL" sz="4400" b="1" dirty="0">
                <a:solidFill>
                  <a:schemeClr val="bg1"/>
                </a:solidFill>
              </a:rPr>
              <a:t>5 duurzame bedrijventerreinen</a:t>
            </a:r>
            <a:br>
              <a:rPr lang="nl-NL" sz="4400" b="1" dirty="0">
                <a:solidFill>
                  <a:schemeClr val="bg1"/>
                </a:solidFill>
              </a:rPr>
            </a:br>
            <a:endParaRPr lang="nl-NL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977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71058" y="1069285"/>
            <a:ext cx="8950712" cy="419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van 2 naar 20 biologische winkels</a:t>
            </a:r>
          </a:p>
          <a:p>
            <a:pPr>
              <a:lnSpc>
                <a:spcPct val="80000"/>
              </a:lnSpc>
              <a:defRPr/>
            </a:pPr>
            <a:endParaRPr lang="nl-NL" sz="14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van 1 naar 10 biologische boerderijen</a:t>
            </a:r>
          </a:p>
          <a:p>
            <a:pPr>
              <a:lnSpc>
                <a:spcPct val="80000"/>
              </a:lnSpc>
              <a:defRPr/>
            </a:pPr>
            <a:endParaRPr lang="nl-NL" sz="14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verduurzaming van supermarkten (à la </a:t>
            </a:r>
            <a:r>
              <a:rPr lang="nl-NL" sz="3200" dirty="0" err="1">
                <a:solidFill>
                  <a:schemeClr val="bg1"/>
                </a:solidFill>
                <a:cs typeface="Arial" pitchFamily="34" charset="0"/>
              </a:rPr>
              <a:t>EkoPlaza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)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14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stimuleren van aantal </a:t>
            </a:r>
            <a:r>
              <a:rPr lang="nl-NL" sz="3200" dirty="0" err="1">
                <a:solidFill>
                  <a:schemeClr val="bg1"/>
                </a:solidFill>
                <a:cs typeface="Arial" pitchFamily="34" charset="0"/>
              </a:rPr>
              <a:t>flexitariërs</a:t>
            </a: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40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0" y="111512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000" b="1" dirty="0">
                <a:solidFill>
                  <a:schemeClr val="bg1"/>
                </a:solidFill>
                <a:latin typeface="+mj-lt"/>
              </a:rPr>
              <a:t>Verduurzamen Voeding Hilvarenbeek</a:t>
            </a:r>
            <a:endParaRPr lang="en-US" sz="40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139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036956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4400" b="1" dirty="0">
                <a:solidFill>
                  <a:schemeClr val="bg1"/>
                </a:solidFill>
              </a:rPr>
              <a:t>in Hilvarenbeek zijn in 2028 </a:t>
            </a:r>
            <a:br>
              <a:rPr lang="nl-NL" sz="4400" b="1" dirty="0">
                <a:solidFill>
                  <a:schemeClr val="bg1"/>
                </a:solidFill>
              </a:rPr>
            </a:br>
            <a:r>
              <a:rPr lang="nl-NL" sz="4400" b="1" dirty="0">
                <a:solidFill>
                  <a:schemeClr val="bg1"/>
                </a:solidFill>
              </a:rPr>
              <a:t>alleen maar duurzame winkels</a:t>
            </a:r>
            <a:br>
              <a:rPr lang="nl-NL" sz="4400" b="1" dirty="0">
                <a:solidFill>
                  <a:schemeClr val="bg1"/>
                </a:solidFill>
              </a:rPr>
            </a:br>
            <a:endParaRPr lang="nl-NL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061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7427"/>
            <a:ext cx="9144000" cy="84005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nl-NL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Verduurzaming Vervoer Hilvarenbeek 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8" y="818607"/>
            <a:ext cx="9136062" cy="4772296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	  </a:t>
            </a:r>
            <a:r>
              <a:rPr lang="nl-NL" altLang="nl-NL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	elektrische bussen vanaf 2019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		elektrische gemeente auto’s vanaf 2020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		vertienvoudiging elektrische oplaadpunten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>
                <a:latin typeface="Calibri" pitchFamily="34" charset="0"/>
                <a:ea typeface="Calibri" pitchFamily="34" charset="0"/>
                <a:cs typeface="Calibri" pitchFamily="34" charset="0"/>
              </a:rPr>
              <a:t>		elektrische taxi’s vanaf 2020					</a:t>
            </a:r>
            <a:endParaRPr lang="nl-NL" altLang="nl-NL" sz="36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36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036956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4400" b="1" dirty="0">
                <a:solidFill>
                  <a:schemeClr val="bg1"/>
                </a:solidFill>
              </a:rPr>
              <a:t>in Hilvarenbeek rijden in </a:t>
            </a:r>
            <a:br>
              <a:rPr lang="nl-NL" sz="4400" b="1" dirty="0">
                <a:solidFill>
                  <a:schemeClr val="bg1"/>
                </a:solidFill>
              </a:rPr>
            </a:br>
            <a:r>
              <a:rPr lang="nl-NL" sz="4400" b="1" dirty="0">
                <a:solidFill>
                  <a:schemeClr val="bg1"/>
                </a:solidFill>
              </a:rPr>
              <a:t>2019 elektrische bussen </a:t>
            </a:r>
            <a:br>
              <a:rPr lang="nl-NL" sz="4400" b="1" dirty="0">
                <a:solidFill>
                  <a:schemeClr val="bg1"/>
                </a:solidFill>
              </a:rPr>
            </a:br>
            <a:endParaRPr lang="nl-NL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376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12234" y="880953"/>
            <a:ext cx="8831765" cy="419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7.000 bestaande woningen in Hilvarenbeek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6.000 bestaande woningen van gas af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30% huurwoningen en 70% koopwoningen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in 2028 woningvoorraad energieneutraal</a:t>
            </a:r>
          </a:p>
          <a:p>
            <a:pPr>
              <a:lnSpc>
                <a:spcPct val="80000"/>
              </a:lnSpc>
              <a:defRPr/>
            </a:pP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40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0" y="111512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000" b="1" dirty="0">
                <a:solidFill>
                  <a:schemeClr val="bg1"/>
                </a:solidFill>
                <a:latin typeface="+mj-lt"/>
              </a:rPr>
              <a:t>Verduurzamen Woningen Hilvarenbeek</a:t>
            </a:r>
            <a:endParaRPr lang="en-US" sz="40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180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12234" y="880953"/>
            <a:ext cx="8831765" cy="419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		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in 10 jaar tijd 6.000 woningen energieneutraal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gemiddeld 600 woningen per jaar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beginnen met 200 per jaar, daarna verdubbelen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levert ca. 200 lokale banen per jaar op</a:t>
            </a:r>
          </a:p>
          <a:p>
            <a:pPr>
              <a:lnSpc>
                <a:spcPct val="80000"/>
              </a:lnSpc>
              <a:defRPr/>
            </a:pP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40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0" y="111512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400" b="1" dirty="0" err="1">
                <a:solidFill>
                  <a:schemeClr val="bg1"/>
                </a:solidFill>
                <a:latin typeface="+mj-lt"/>
              </a:rPr>
              <a:t>Energieneutrale</a:t>
            </a:r>
            <a:r>
              <a:rPr lang="nl-NL" sz="4400" b="1" dirty="0">
                <a:solidFill>
                  <a:schemeClr val="bg1"/>
                </a:solidFill>
                <a:latin typeface="+mj-lt"/>
              </a:rPr>
              <a:t> Woningen</a:t>
            </a:r>
            <a:endParaRPr lang="en-US" sz="44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132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036956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4400" b="1" dirty="0">
                <a:solidFill>
                  <a:schemeClr val="bg1"/>
                </a:solidFill>
              </a:rPr>
              <a:t>in Hilvarenbeek is in 2028 de</a:t>
            </a:r>
            <a:br>
              <a:rPr lang="nl-NL" sz="4400" b="1" dirty="0">
                <a:solidFill>
                  <a:schemeClr val="bg1"/>
                </a:solidFill>
              </a:rPr>
            </a:br>
            <a:r>
              <a:rPr lang="nl-NL" sz="4400" b="1" dirty="0">
                <a:solidFill>
                  <a:schemeClr val="bg1"/>
                </a:solidFill>
              </a:rPr>
              <a:t>woningvoorraad energieneutraal </a:t>
            </a:r>
            <a:br>
              <a:rPr lang="nl-NL" sz="4400" b="1" dirty="0">
                <a:solidFill>
                  <a:schemeClr val="bg1"/>
                </a:solidFill>
              </a:rPr>
            </a:br>
            <a:endParaRPr lang="nl-NL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3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0" y="1299302"/>
            <a:ext cx="9144001" cy="441569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1972		Grenzen aan de Groei			Club van Rome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1987		</a:t>
            </a:r>
            <a:r>
              <a:rPr lang="nl-NL" sz="3000" dirty="0" err="1"/>
              <a:t>Our</a:t>
            </a:r>
            <a:r>
              <a:rPr lang="nl-NL" sz="3000" dirty="0"/>
              <a:t> Common </a:t>
            </a:r>
            <a:r>
              <a:rPr lang="nl-NL" sz="3000" dirty="0" err="1"/>
              <a:t>Future</a:t>
            </a:r>
            <a:r>
              <a:rPr lang="nl-NL" sz="3000" dirty="0"/>
              <a:t>			</a:t>
            </a:r>
            <a:r>
              <a:rPr lang="nl-NL" sz="3000" dirty="0" err="1"/>
              <a:t>Brundtland</a:t>
            </a:r>
            <a:r>
              <a:rPr lang="nl-NL" sz="3000" dirty="0"/>
              <a:t> rapport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1989		1</a:t>
            </a:r>
            <a:r>
              <a:rPr lang="nl-NL" sz="3000" baseline="30000" dirty="0"/>
              <a:t>ste</a:t>
            </a:r>
            <a:r>
              <a:rPr lang="nl-NL" sz="3000" dirty="0"/>
              <a:t> Nationaal Milieu </a:t>
            </a:r>
            <a:r>
              <a:rPr lang="nl-NL" sz="3000" dirty="0" err="1"/>
              <a:t>Beleids</a:t>
            </a:r>
            <a:r>
              <a:rPr lang="nl-NL" sz="3000" dirty="0"/>
              <a:t> Plan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1992		UNCED Conferentie			Rio de Janeiro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1997		Kyoto Protocol					1</a:t>
            </a:r>
            <a:r>
              <a:rPr lang="nl-NL" sz="3000" baseline="30000" dirty="0"/>
              <a:t>ste</a:t>
            </a:r>
            <a:r>
              <a:rPr lang="nl-NL" sz="3000" dirty="0"/>
              <a:t> Klimaatverdrag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 	2013		Energie Akkoord				40 partijen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2015		Klimaat Akkoord				Parijs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3000" dirty="0"/>
              <a:t>	2018		Klimaat Akkoord				Nederland</a:t>
            </a:r>
          </a:p>
          <a:p>
            <a:pPr marL="0" indent="0">
              <a:lnSpc>
                <a:spcPct val="120000"/>
              </a:lnSpc>
              <a:buNone/>
            </a:pPr>
            <a:endParaRPr lang="nl-NL" sz="30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0" y="-165463"/>
            <a:ext cx="9144000" cy="1535940"/>
          </a:xfrm>
        </p:spPr>
        <p:txBody>
          <a:bodyPr>
            <a:normAutofit/>
          </a:bodyPr>
          <a:lstStyle/>
          <a:p>
            <a:pPr algn="ctr"/>
            <a:r>
              <a:rPr lang="nl-NL" sz="4400" b="1" dirty="0"/>
              <a:t>Geschiedenis Energie Transitie</a:t>
            </a:r>
          </a:p>
        </p:txBody>
      </p:sp>
    </p:spTree>
    <p:extLst>
      <p:ext uri="{BB962C8B-B14F-4D97-AF65-F5344CB8AC3E}">
        <p14:creationId xmlns:p14="http://schemas.microsoft.com/office/powerpoint/2010/main" val="35715424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877" y="2036956"/>
            <a:ext cx="9405256" cy="1494264"/>
          </a:xfrm>
        </p:spPr>
        <p:txBody>
          <a:bodyPr>
            <a:noAutofit/>
          </a:bodyPr>
          <a:lstStyle/>
          <a:p>
            <a:pPr algn="ctr"/>
            <a:r>
              <a:rPr lang="nl-NL" sz="4400" b="1" dirty="0"/>
              <a:t/>
            </a:r>
            <a:br>
              <a:rPr lang="nl-NL" sz="4400" b="1" dirty="0"/>
            </a:br>
            <a:r>
              <a:rPr lang="nl-NL" sz="5400" b="1" dirty="0">
                <a:solidFill>
                  <a:schemeClr val="bg1"/>
                </a:solidFill>
              </a:rPr>
              <a:t>Zonnepark versus Windmolens </a:t>
            </a:r>
            <a:r>
              <a:rPr lang="nl-NL" sz="4400" b="1" dirty="0">
                <a:solidFill>
                  <a:schemeClr val="bg1"/>
                </a:solidFill>
              </a:rPr>
              <a:t/>
            </a:r>
            <a:br>
              <a:rPr lang="nl-NL" sz="4400" b="1" dirty="0">
                <a:solidFill>
                  <a:schemeClr val="bg1"/>
                </a:solidFill>
              </a:rPr>
            </a:br>
            <a:endParaRPr lang="nl-NL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13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7427"/>
            <a:ext cx="9144000" cy="840052"/>
          </a:xfrm>
        </p:spPr>
        <p:txBody>
          <a:bodyPr>
            <a:normAutofit/>
          </a:bodyPr>
          <a:lstStyle/>
          <a:p>
            <a:pPr algn="ctr"/>
            <a:r>
              <a:rPr lang="nl-NL" altLang="nl-NL" sz="4000" b="1" dirty="0">
                <a:solidFill>
                  <a:schemeClr val="bg1"/>
                </a:solidFill>
              </a:rPr>
              <a:t>WINDENERGIE OPGAVE BRABANT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4" y="823743"/>
            <a:ext cx="8675686" cy="4656701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2800" dirty="0"/>
              <a:t>	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dirty="0"/>
              <a:t>						 	</a:t>
            </a:r>
            <a:r>
              <a:rPr lang="nl-NL" altLang="nl-NL" sz="3600" dirty="0"/>
              <a:t>470 MW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2800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2800" dirty="0"/>
              <a:t>		  	  		   </a:t>
            </a:r>
            <a:r>
              <a:rPr lang="nl-NL" altLang="nl-NL" sz="3600" dirty="0"/>
              <a:t>190 windmolens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600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/>
              <a:t>		  in 2020 385 MW [85%] gerealiseerd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3600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/>
              <a:t>		  in 2022 doelstelling gerealiseerd									</a:t>
            </a:r>
          </a:p>
        </p:txBody>
      </p:sp>
    </p:spTree>
    <p:extLst>
      <p:ext uri="{BB962C8B-B14F-4D97-AF65-F5344CB8AC3E}">
        <p14:creationId xmlns:p14="http://schemas.microsoft.com/office/powerpoint/2010/main" val="31986051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7427"/>
            <a:ext cx="9144000" cy="840052"/>
          </a:xfrm>
        </p:spPr>
        <p:txBody>
          <a:bodyPr>
            <a:normAutofit/>
          </a:bodyPr>
          <a:lstStyle/>
          <a:p>
            <a:pPr algn="ctr"/>
            <a:r>
              <a:rPr lang="nl-NL" altLang="nl-NL" sz="4000" b="1" dirty="0">
                <a:solidFill>
                  <a:schemeClr val="bg1"/>
                </a:solidFill>
              </a:rPr>
              <a:t>WINDENERGIE OPGAVE HILVARENBEEK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418" y="714015"/>
            <a:ext cx="8675686" cy="4656701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2800" dirty="0"/>
              <a:t>	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2800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dirty="0"/>
              <a:t>						 	</a:t>
            </a:r>
            <a:endParaRPr lang="nl-NL" altLang="nl-NL" sz="3600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/>
              <a:t>			  3 windmolens in Hilvarenbeek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/>
              <a:t>									=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/>
              <a:t>			25 ha zonnepark in Hilvarenbeek</a:t>
            </a:r>
          </a:p>
        </p:txBody>
      </p:sp>
    </p:spTree>
    <p:extLst>
      <p:ext uri="{BB962C8B-B14F-4D97-AF65-F5344CB8AC3E}">
        <p14:creationId xmlns:p14="http://schemas.microsoft.com/office/powerpoint/2010/main" val="32736905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CD4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7427"/>
            <a:ext cx="9144000" cy="840052"/>
          </a:xfrm>
        </p:spPr>
        <p:txBody>
          <a:bodyPr>
            <a:normAutofit/>
          </a:bodyPr>
          <a:lstStyle/>
          <a:p>
            <a:pPr algn="ctr"/>
            <a:r>
              <a:rPr lang="nl-NL" altLang="nl-NL" sz="4000" b="1" dirty="0">
                <a:solidFill>
                  <a:schemeClr val="bg1"/>
                </a:solidFill>
              </a:rPr>
              <a:t>ZONNE ENERGIE BASIS REGEL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418" y="714015"/>
            <a:ext cx="8675686" cy="4656701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2800" dirty="0"/>
              <a:t>	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nl-NL" altLang="nl-NL" sz="2800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dirty="0"/>
              <a:t>						 	</a:t>
            </a:r>
            <a:endParaRPr lang="nl-NL" altLang="nl-NL" sz="3600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3600" dirty="0"/>
              <a:t>			  </a:t>
            </a:r>
            <a:r>
              <a:rPr lang="nl-NL" altLang="nl-NL" sz="4800" dirty="0"/>
              <a:t>Eerst de daken met zon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4800" dirty="0"/>
              <a:t>			  Dan de grond met zon</a:t>
            </a:r>
          </a:p>
        </p:txBody>
      </p:sp>
    </p:spTree>
    <p:extLst>
      <p:ext uri="{BB962C8B-B14F-4D97-AF65-F5344CB8AC3E}">
        <p14:creationId xmlns:p14="http://schemas.microsoft.com/office/powerpoint/2010/main" val="36275157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7427"/>
            <a:ext cx="9144000" cy="840052"/>
          </a:xfrm>
        </p:spPr>
        <p:txBody>
          <a:bodyPr>
            <a:normAutofit/>
          </a:bodyPr>
          <a:lstStyle/>
          <a:p>
            <a:pPr algn="ctr"/>
            <a:r>
              <a:rPr lang="nl-NL" altLang="nl-NL" sz="4400" b="1" dirty="0">
                <a:solidFill>
                  <a:schemeClr val="bg1"/>
                </a:solidFill>
              </a:rPr>
              <a:t>ZONNEPARKEN IN NEDERLAND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4" y="997479"/>
            <a:ext cx="8675686" cy="4656701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2800" dirty="0"/>
              <a:t>	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dirty="0"/>
              <a:t>						 	</a:t>
            </a:r>
            <a:endParaRPr lang="nl-NL" altLang="nl-NL" sz="36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649BE53B-87FB-44E9-844E-1E5A48A9E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196" y="997479"/>
            <a:ext cx="5410200" cy="597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48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880953"/>
            <a:ext cx="9213010" cy="419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Grootste zonnepark in Delfzijl in Groningen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   35 ha = 123.000 panelen = 30 MW = 12 windmolens</a:t>
            </a:r>
          </a:p>
          <a:p>
            <a:pPr>
              <a:lnSpc>
                <a:spcPct val="80000"/>
              </a:lnSpc>
              <a:defRPr/>
            </a:pPr>
            <a:endParaRPr lang="nl-NL" sz="60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plan voor nog groter zonnepark in Budel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   60 ha = 170.000 panelen = 48 MW = 18 windmolens 	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40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4506" y="216959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400" b="1" dirty="0">
                <a:solidFill>
                  <a:schemeClr val="bg1"/>
                </a:solidFill>
                <a:latin typeface="+mj-lt"/>
              </a:rPr>
              <a:t>ZONNEPARKEN IN NEDERLAND</a:t>
            </a:r>
            <a:endParaRPr lang="en-US" sz="44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391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296" y="60820"/>
            <a:ext cx="9144000" cy="840052"/>
          </a:xfrm>
        </p:spPr>
        <p:txBody>
          <a:bodyPr>
            <a:normAutofit/>
          </a:bodyPr>
          <a:lstStyle/>
          <a:p>
            <a:pPr algn="ctr"/>
            <a:r>
              <a:rPr lang="nl-NL" altLang="nl-NL" sz="4400" b="1" dirty="0">
                <a:solidFill>
                  <a:schemeClr val="bg1"/>
                </a:solidFill>
              </a:rPr>
              <a:t>200 ZONNEPARKEN OP KOMST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4" y="997479"/>
            <a:ext cx="8675686" cy="4656701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sz="2800" dirty="0"/>
              <a:t>	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nl-NL" altLang="nl-NL" dirty="0"/>
              <a:t>						 	</a:t>
            </a:r>
            <a:endParaRPr lang="nl-NL" altLang="nl-NL" sz="3600" dirty="0"/>
          </a:p>
        </p:txBody>
      </p:sp>
      <p:pic>
        <p:nvPicPr>
          <p:cNvPr id="4" name="Afbeelding 3" descr="Afbeelding met kaart, tekst&#10;&#10;Beschrijving is gegenereerd met hoge betrouwbaarheid">
            <a:extLst>
              <a:ext uri="{FF2B5EF4-FFF2-40B4-BE49-F238E27FC236}">
                <a16:creationId xmlns:a16="http://schemas.microsoft.com/office/drawing/2014/main" xmlns="" id="{648CD89E-8028-488A-8811-19D59589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9002"/>
            <a:ext cx="9144000" cy="47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400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658402"/>
            <a:ext cx="9213010" cy="419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</a:t>
            </a:r>
            <a:r>
              <a:rPr lang="nl-NL" sz="3600" dirty="0">
                <a:solidFill>
                  <a:schemeClr val="bg1"/>
                </a:solidFill>
                <a:cs typeface="Arial" pitchFamily="34" charset="0"/>
              </a:rPr>
              <a:t>beloftevolle systeemoptie</a:t>
            </a:r>
          </a:p>
          <a:p>
            <a:pPr>
              <a:lnSpc>
                <a:spcPct val="80000"/>
              </a:lnSpc>
              <a:defRPr/>
            </a:pPr>
            <a:endParaRPr lang="nl-NL" sz="36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600" dirty="0">
                <a:solidFill>
                  <a:schemeClr val="bg1"/>
                </a:solidFill>
                <a:cs typeface="Arial" pitchFamily="34" charset="0"/>
              </a:rPr>
              <a:t>		   vergt compleet nieuwe infrastructuur</a:t>
            </a:r>
          </a:p>
          <a:p>
            <a:pPr>
              <a:lnSpc>
                <a:spcPct val="80000"/>
              </a:lnSpc>
              <a:defRPr/>
            </a:pPr>
            <a:endParaRPr lang="nl-NL" sz="36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 </a:t>
            </a:r>
            <a:r>
              <a:rPr lang="nl-NL" sz="3600" dirty="0">
                <a:solidFill>
                  <a:schemeClr val="bg1"/>
                </a:solidFill>
                <a:cs typeface="Arial" pitchFamily="34" charset="0"/>
              </a:rPr>
              <a:t>waterstof transport en waterstofstations</a:t>
            </a:r>
          </a:p>
          <a:p>
            <a:pPr>
              <a:lnSpc>
                <a:spcPct val="80000"/>
              </a:lnSpc>
              <a:defRPr/>
            </a:pPr>
            <a:endParaRPr lang="nl-NL" sz="36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600" dirty="0">
                <a:solidFill>
                  <a:schemeClr val="bg1"/>
                </a:solidFill>
                <a:cs typeface="Arial" pitchFamily="34" charset="0"/>
              </a:rPr>
              <a:t>			  is duur, complex en tijdrovend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</a:t>
            </a: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				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40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4506" y="216959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400" b="1" dirty="0">
                <a:solidFill>
                  <a:schemeClr val="bg1"/>
                </a:solidFill>
                <a:latin typeface="+mj-lt"/>
              </a:rPr>
              <a:t>WATERSTOF </a:t>
            </a:r>
            <a:endParaRPr lang="en-US" sz="44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36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0"/>
            <a:ext cx="925195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/>
              <a:t>	</a:t>
            </a:r>
            <a:r>
              <a:rPr lang="nl-NL" sz="2400" dirty="0">
                <a:solidFill>
                  <a:srgbClr val="00B050"/>
                </a:solidFill>
              </a:rPr>
              <a:t>  </a:t>
            </a:r>
            <a:r>
              <a:rPr lang="nl-NL" sz="4000" b="1" dirty="0">
                <a:solidFill>
                  <a:srgbClr val="00B050"/>
                </a:solidFill>
                <a:latin typeface="Calibri" pitchFamily="34" charset="0"/>
              </a:rPr>
              <a:t>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endParaRPr lang="nl-NL" sz="900" b="1" dirty="0">
              <a:solidFill>
                <a:srgbClr val="00B050"/>
              </a:solidFill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800" b="1" dirty="0">
                <a:solidFill>
                  <a:srgbClr val="A8CD45"/>
                </a:solidFill>
                <a:latin typeface="Calibri" pitchFamily="34" charset="0"/>
              </a:rPr>
              <a:t>					</a:t>
            </a:r>
            <a:r>
              <a:rPr lang="nl-NL" sz="5400" b="1" dirty="0">
                <a:solidFill>
                  <a:schemeClr val="bg1"/>
                </a:solidFill>
                <a:latin typeface="Calibri" pitchFamily="34" charset="0"/>
              </a:rPr>
              <a:t>Energie Transitie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5400" b="1" dirty="0">
                <a:solidFill>
                  <a:schemeClr val="bg1"/>
                </a:solidFill>
                <a:latin typeface="Calibri" pitchFamily="34" charset="0"/>
              </a:rPr>
              <a:t>			  Grootste Opgave voor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5400" b="1" dirty="0">
                <a:solidFill>
                  <a:schemeClr val="bg1"/>
                </a:solidFill>
                <a:latin typeface="Calibri" pitchFamily="34" charset="0"/>
              </a:rPr>
              <a:t>			  Nederland 	in 150 jaar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4400" dirty="0">
                <a:latin typeface="Calibri" pitchFamily="34" charset="0"/>
              </a:rPr>
              <a:t>	  				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sz="2400" dirty="0"/>
              <a:t>	</a:t>
            </a:r>
            <a:endParaRPr lang="en-US" sz="2000" dirty="0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179388" y="337344"/>
            <a:ext cx="8686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062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rgbClr val="2E2E2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658402"/>
            <a:ext cx="9213010" cy="419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lnSpc>
                <a:spcPct val="80000"/>
              </a:lnSpc>
              <a:defRPr/>
            </a:pPr>
            <a:endParaRPr lang="nl-NL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energiecoöperatie </a:t>
            </a:r>
            <a:r>
              <a:rPr lang="nl-NL" sz="3200" dirty="0" err="1">
                <a:solidFill>
                  <a:schemeClr val="bg1"/>
                </a:solidFill>
                <a:cs typeface="Arial" pitchFamily="34" charset="0"/>
              </a:rPr>
              <a:t>Hilverstroom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endParaRPr lang="nl-NL" sz="40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600" dirty="0">
                <a:solidFill>
                  <a:schemeClr val="bg1"/>
                </a:solidFill>
                <a:cs typeface="Arial" pitchFamily="34" charset="0"/>
              </a:rPr>
              <a:t>		</a:t>
            </a:r>
            <a:r>
              <a:rPr lang="nl-NL" sz="3200" dirty="0" err="1">
                <a:solidFill>
                  <a:schemeClr val="bg1"/>
                </a:solidFill>
                <a:cs typeface="Arial" pitchFamily="34" charset="0"/>
              </a:rPr>
              <a:t>social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 labs voor besparing en verduurzaming  </a:t>
            </a:r>
          </a:p>
          <a:p>
            <a:pPr>
              <a:lnSpc>
                <a:spcPct val="80000"/>
              </a:lnSpc>
              <a:defRPr/>
            </a:pPr>
            <a:endParaRPr lang="nl-NL" sz="40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</a:t>
            </a:r>
            <a:r>
              <a:rPr lang="nl-NL" sz="3200" dirty="0" err="1">
                <a:solidFill>
                  <a:schemeClr val="bg1"/>
                </a:solidFill>
                <a:cs typeface="Arial" pitchFamily="34" charset="0"/>
              </a:rPr>
              <a:t>biovergister</a:t>
            </a: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  met voor- en nadelen</a:t>
            </a:r>
          </a:p>
          <a:p>
            <a:pPr>
              <a:lnSpc>
                <a:spcPct val="80000"/>
              </a:lnSpc>
              <a:defRPr/>
            </a:pPr>
            <a:endParaRPr lang="nl-NL" sz="4000" dirty="0">
              <a:solidFill>
                <a:schemeClr val="bg1"/>
              </a:solidFill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solidFill>
                  <a:schemeClr val="bg1"/>
                </a:solidFill>
                <a:cs typeface="Arial" pitchFamily="34" charset="0"/>
              </a:rPr>
              <a:t>		zonneparken en/of windmolens? 						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40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3200" dirty="0">
              <a:latin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nl-NL" sz="3200" dirty="0">
                <a:latin typeface="Calibri" panose="020F0502020204030204" pitchFamily="34" charset="0"/>
                <a:cs typeface="Arial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Arial" pitchFamily="34" charset="0"/>
              </a:rPr>
              <a:t>	</a:t>
            </a:r>
            <a:endParaRPr lang="nl-NL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nl-NL" sz="28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i="1" dirty="0">
              <a:latin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nl-NL" dirty="0">
                <a:latin typeface="Calibri" pitchFamily="34" charset="0"/>
                <a:cs typeface="Arial" pitchFamily="34" charset="0"/>
              </a:rPr>
              <a:t>			</a:t>
            </a:r>
            <a:endParaRPr lang="en-US" sz="20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0" y="216959"/>
            <a:ext cx="9144000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4506" y="216959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4400" b="1" dirty="0">
                <a:solidFill>
                  <a:schemeClr val="bg1"/>
                </a:solidFill>
                <a:latin typeface="+mj-lt"/>
              </a:rPr>
              <a:t>HILVARENBEEK 1 JAAR OP WEG </a:t>
            </a:r>
            <a:endParaRPr lang="en-US" sz="44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17931"/>
      </p:ext>
    </p:extLst>
  </p:cSld>
  <p:clrMapOvr>
    <a:masterClrMapping/>
  </p:clrMapOvr>
</p:sld>
</file>

<file path=ppt/theme/theme1.xml><?xml version="1.0" encoding="utf-8"?>
<a:theme xmlns:a="http://schemas.openxmlformats.org/drawingml/2006/main" name="JanRotmans_Algemene_Presentatie_Icemedia_14022014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6428</TotalTime>
  <Words>462</Words>
  <Application>Microsoft Office PowerPoint</Application>
  <PresentationFormat>Diavoorstelling (16:10)</PresentationFormat>
  <Paragraphs>767</Paragraphs>
  <Slides>102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102</vt:i4>
      </vt:variant>
    </vt:vector>
  </HeadingPairs>
  <TitlesOfParts>
    <vt:vector size="110" baseType="lpstr">
      <vt:lpstr>ＭＳ Ｐゴシック</vt:lpstr>
      <vt:lpstr>Arial</vt:lpstr>
      <vt:lpstr>Arial Narrow</vt:lpstr>
      <vt:lpstr>Calibri</vt:lpstr>
      <vt:lpstr>Calibri Light</vt:lpstr>
      <vt:lpstr>Lucida Grande</vt:lpstr>
      <vt:lpstr>Times New Roman</vt:lpstr>
      <vt:lpstr>JanRotmans_Algemene_Presentatie_Icemedia_14022014_v2</vt:lpstr>
      <vt:lpstr>Energie Transitie:  wat betekent dat voor Hilvarenbeek? </vt:lpstr>
      <vt:lpstr>PowerPoint-presentatie</vt:lpstr>
      <vt:lpstr>Zwaarste beving in Groningen in 5 jaar</vt:lpstr>
      <vt:lpstr>Groningse Boeren naar Den Haag</vt:lpstr>
      <vt:lpstr>Pretpark Pernis in R’damse Haven als schrikbeeld   voor rechter om klimaatverandering</vt:lpstr>
      <vt:lpstr>Eerste Windparken zonder subsidie</vt:lpstr>
      <vt:lpstr>PowerPoint-presentatie</vt:lpstr>
      <vt:lpstr>TRANSITIE NAAR DUURZAME ENERGIE</vt:lpstr>
      <vt:lpstr>Geschiedenis Energie Transitie</vt:lpstr>
      <vt:lpstr>PowerPoint-presentatie</vt:lpstr>
      <vt:lpstr>PowerPoint-presentatie</vt:lpstr>
      <vt:lpstr>PowerPoint-presentatie</vt:lpstr>
      <vt:lpstr>Mondiale Investeringen Duurzame Energie</vt:lpstr>
      <vt:lpstr>Mondiaal</vt:lpstr>
      <vt:lpstr>China</vt:lpstr>
      <vt:lpstr>Verenigde Staten</vt:lpstr>
      <vt:lpstr>PowerPoint-presentatie</vt:lpstr>
      <vt:lpstr>PowerPoint-presentatie</vt:lpstr>
      <vt:lpstr>Indicatoren Kantelpunt</vt:lpstr>
      <vt:lpstr>PowerPoint-presentatie</vt:lpstr>
      <vt:lpstr>PowerPoint-presentatie</vt:lpstr>
      <vt:lpstr>PowerPoint-presentatie</vt:lpstr>
      <vt:lpstr>PowerPoint-presentatie</vt:lpstr>
      <vt:lpstr>EON</vt:lpstr>
      <vt:lpstr>  Parijs Klimaat Akkoord: historisch IJkpunt  </vt:lpstr>
      <vt:lpstr>PowerPoint-presentatie</vt:lpstr>
      <vt:lpstr>PowerPoint-presentatie</vt:lpstr>
      <vt:lpstr>PowerPoint-presentatie</vt:lpstr>
      <vt:lpstr>  Energietransitie wordt heftig met conflicten en oorlogen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CONCLUSIE</vt:lpstr>
      <vt:lpstr>PowerPoint-presentatie</vt:lpstr>
      <vt:lpstr>PowerPoint-presentatie</vt:lpstr>
      <vt:lpstr>Waarom is Nederland zo traag?</vt:lpstr>
      <vt:lpstr>PowerPoint-presentatie</vt:lpstr>
      <vt:lpstr>PowerPoint-presentatie</vt:lpstr>
      <vt:lpstr>PowerPoint-presentatie</vt:lpstr>
      <vt:lpstr>PowerPoint-presentatie</vt:lpstr>
      <vt:lpstr>Schone Bus is er al!  </vt:lpstr>
      <vt:lpstr>Brabant Proeftuin Elektrisch Vervoer  </vt:lpstr>
      <vt:lpstr>Brabant Koploper Elektrisch Vervoer </vt:lpstr>
      <vt:lpstr>17.000 Elektrische bussen in Shenzhen  </vt:lpstr>
      <vt:lpstr>PowerPoint-presentatie</vt:lpstr>
      <vt:lpstr>PowerPoint-presentatie</vt:lpstr>
      <vt:lpstr>   </vt:lpstr>
      <vt:lpstr>PowerPoint-presentatie</vt:lpstr>
      <vt:lpstr>PowerPoint-presentatie</vt:lpstr>
      <vt:lpstr> IN 10 JAAR TIJD </vt:lpstr>
      <vt:lpstr> NEDERLAND GASVRIJ IN 20 JAAR </vt:lpstr>
      <vt:lpstr>WONINGVOORRAAD</vt:lpstr>
      <vt:lpstr> WONINGVOORRAAD GASLOOS </vt:lpstr>
      <vt:lpstr>PowerPoint-presentatie</vt:lpstr>
      <vt:lpstr> </vt:lpstr>
      <vt:lpstr>PowerPoint-presentatie</vt:lpstr>
      <vt:lpstr>PowerPoint-presentatie</vt:lpstr>
      <vt:lpstr>PowerPoint-presentatie</vt:lpstr>
      <vt:lpstr> Energietransitie was Rijksopgave,  maar is nu opgave van gemeenten  </vt:lpstr>
      <vt:lpstr>PowerPoint-presentatie</vt:lpstr>
      <vt:lpstr> Leiderschap gevraagd  van gemeenten  </vt:lpstr>
      <vt:lpstr> Hoe gaan we dat organiseren?  </vt:lpstr>
      <vt:lpstr> TRANSITIETEAM </vt:lpstr>
      <vt:lpstr>  MAAK AMBITIEUS PLAN </vt:lpstr>
      <vt:lpstr> ga het wiel niet opnieuw uitvinden, alles is er al elders, dus leer daarvan  </vt:lpstr>
      <vt:lpstr> Ga op Tournee!  </vt:lpstr>
      <vt:lpstr> werk niet met breed draagvlak maar met smal, diep draagvlak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in Hilvarenbeek zijn in 2023  5 duurzame bedrijventerreinen </vt:lpstr>
      <vt:lpstr>PowerPoint-presentatie</vt:lpstr>
      <vt:lpstr> in Hilvarenbeek zijn in 2028  alleen maar duurzame winkels </vt:lpstr>
      <vt:lpstr>Verduurzaming Vervoer Hilvarenbeek  </vt:lpstr>
      <vt:lpstr> in Hilvarenbeek rijden in  2019 elektrische bussen  </vt:lpstr>
      <vt:lpstr>PowerPoint-presentatie</vt:lpstr>
      <vt:lpstr>PowerPoint-presentatie</vt:lpstr>
      <vt:lpstr> in Hilvarenbeek is in 2028 de woningvoorraad energieneutraal  </vt:lpstr>
      <vt:lpstr> Zonnepark versus Windmolens  </vt:lpstr>
      <vt:lpstr>WINDENERGIE OPGAVE BRABANT</vt:lpstr>
      <vt:lpstr>WINDENERGIE OPGAVE HILVARENBEEK</vt:lpstr>
      <vt:lpstr>ZONNE ENERGIE BASIS REGEL </vt:lpstr>
      <vt:lpstr>ZONNEPARKEN IN NEDERLAND</vt:lpstr>
      <vt:lpstr>PowerPoint-presentatie</vt:lpstr>
      <vt:lpstr>200 ZONNEPARKEN OP KOMST</vt:lpstr>
      <vt:lpstr>PowerPoint-presentatie</vt:lpstr>
      <vt:lpstr>PowerPoint-presentatie</vt:lpstr>
      <vt:lpstr>PowerPoint-presentatie</vt:lpstr>
      <vt:lpstr>het moet en kan veel sneller  </vt:lpstr>
      <vt:lpstr>we hebben nog 20 jaar om de  energietransitie te realiseren  </vt:lpstr>
      <vt:lpstr>PowerPoint-presentatie</vt:lpstr>
    </vt:vector>
  </TitlesOfParts>
  <Company>Icemedia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Feye Zuidema</dc:creator>
  <cp:lastModifiedBy>Toon den Engelse</cp:lastModifiedBy>
  <cp:revision>395</cp:revision>
  <dcterms:created xsi:type="dcterms:W3CDTF">2014-02-11T11:17:53Z</dcterms:created>
  <dcterms:modified xsi:type="dcterms:W3CDTF">2018-03-07T12:55:05Z</dcterms:modified>
</cp:coreProperties>
</file>